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30"/>
  </p:notesMasterIdLst>
  <p:sldIdLst>
    <p:sldId id="256" r:id="rId2"/>
    <p:sldId id="558" r:id="rId3"/>
    <p:sldId id="498" r:id="rId4"/>
    <p:sldId id="588" r:id="rId5"/>
    <p:sldId id="567" r:id="rId6"/>
    <p:sldId id="569" r:id="rId7"/>
    <p:sldId id="570" r:id="rId8"/>
    <p:sldId id="589" r:id="rId9"/>
    <p:sldId id="590" r:id="rId10"/>
    <p:sldId id="572" r:id="rId11"/>
    <p:sldId id="574" r:id="rId12"/>
    <p:sldId id="575" r:id="rId13"/>
    <p:sldId id="259" r:id="rId14"/>
    <p:sldId id="568" r:id="rId15"/>
    <p:sldId id="577" r:id="rId16"/>
    <p:sldId id="593" r:id="rId17"/>
    <p:sldId id="595" r:id="rId18"/>
    <p:sldId id="579" r:id="rId19"/>
    <p:sldId id="580" r:id="rId20"/>
    <p:sldId id="596" r:id="rId21"/>
    <p:sldId id="582" r:id="rId22"/>
    <p:sldId id="584" r:id="rId23"/>
    <p:sldId id="585" r:id="rId24"/>
    <p:sldId id="601" r:id="rId25"/>
    <p:sldId id="597" r:id="rId26"/>
    <p:sldId id="598" r:id="rId27"/>
    <p:sldId id="599" r:id="rId28"/>
    <p:sldId id="600" r:id="rId29"/>
  </p:sldIdLst>
  <p:sldSz cx="9144000" cy="6858000" type="screen4x3"/>
  <p:notesSz cx="10234613" cy="7104063"/>
  <p:embeddedFontLst>
    <p:embeddedFont>
      <p:font typeface="나눔바른고딕OTF" panose="020B0600000101010101" charset="-127"/>
      <p:regular r:id="rId31"/>
      <p:bold r:id="rId32"/>
    </p:embeddedFont>
    <p:embeddedFont>
      <p:font typeface="HY견고딕" panose="02030600000101010101" pitchFamily="18" charset="-127"/>
      <p:regular r:id="rId33"/>
    </p:embeddedFont>
    <p:embeddedFont>
      <p:font typeface="Quattrocento Sans" panose="020B0600000101010101" charset="0"/>
      <p:bold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Bold" panose="020B0802040204020203" pitchFamily="34" charset="0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30221" initials="2" lastIdx="13" clrIdx="0">
    <p:extLst>
      <p:ext uri="{19B8F6BF-5375-455C-9EA6-DF929625EA0E}">
        <p15:presenceInfo xmlns:p15="http://schemas.microsoft.com/office/powerpoint/2012/main" userId="230221" providerId="None"/>
      </p:ext>
    </p:extLst>
  </p:cmAuthor>
  <p:cmAuthor id="2" name="이동석" initials="이" lastIdx="1" clrIdx="1">
    <p:extLst>
      <p:ext uri="{19B8F6BF-5375-455C-9EA6-DF929625EA0E}">
        <p15:presenceInfo xmlns:p15="http://schemas.microsoft.com/office/powerpoint/2012/main" userId="S::20182653@o365.hanbat.ac.kr::057c1e41-0d9d-40b9-a0ca-f659993bd89b" providerId="AD"/>
      </p:ext>
    </p:extLst>
  </p:cmAuthor>
  <p:cmAuthor id="3" name="USER" initials="U" lastIdx="3" clrIdx="2">
    <p:extLst>
      <p:ext uri="{19B8F6BF-5375-455C-9EA6-DF929625EA0E}">
        <p15:presenceInfo xmlns:p15="http://schemas.microsoft.com/office/powerpoint/2012/main" userId="c199d0477423b1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CFC"/>
    <a:srgbClr val="A1E1FD"/>
    <a:srgbClr val="F37021"/>
    <a:srgbClr val="234C7F"/>
    <a:srgbClr val="FF00FF"/>
    <a:srgbClr val="812A23"/>
    <a:srgbClr val="0005D0"/>
    <a:srgbClr val="021B84"/>
    <a:srgbClr val="CD8D71"/>
    <a:srgbClr val="D2C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7" autoAdjust="0"/>
    <p:restoredTop sz="58629" autoAdjust="0"/>
  </p:normalViewPr>
  <p:slideViewPr>
    <p:cSldViewPr snapToGrid="0">
      <p:cViewPr varScale="1">
        <p:scale>
          <a:sx n="66" d="100"/>
          <a:sy n="66" d="100"/>
        </p:scale>
        <p:origin x="2724" y="72"/>
      </p:cViewPr>
      <p:guideLst/>
    </p:cSldViewPr>
  </p:slideViewPr>
  <p:outlineViewPr>
    <p:cViewPr>
      <p:scale>
        <a:sx n="33" d="100"/>
        <a:sy n="33" d="100"/>
      </p:scale>
      <p:origin x="0" y="-199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9" cy="356437"/>
          </a:xfrm>
          <a:prstGeom prst="rect">
            <a:avLst/>
          </a:prstGeom>
        </p:spPr>
        <p:txBody>
          <a:bodyPr vert="horz" lIns="94723" tIns="47361" rIns="94723" bIns="4736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6" y="1"/>
            <a:ext cx="4434999" cy="356437"/>
          </a:xfrm>
          <a:prstGeom prst="rect">
            <a:avLst/>
          </a:prstGeom>
        </p:spPr>
        <p:txBody>
          <a:bodyPr vert="horz" lIns="94723" tIns="47361" rIns="94723" bIns="47361" rtlCol="0"/>
          <a:lstStyle>
            <a:lvl1pPr algn="r">
              <a:defRPr sz="1200"/>
            </a:lvl1pPr>
          </a:lstStyle>
          <a:p>
            <a:fld id="{737E8C70-6A63-45A1-BBCD-A63337B37CFD}" type="datetimeFigureOut">
              <a:rPr lang="ko-KR" altLang="en-US" smtClean="0"/>
              <a:pPr/>
              <a:t>2023-08-29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9000"/>
            <a:ext cx="31956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23" tIns="47361" rIns="94723" bIns="4736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4723" tIns="47361" rIns="94723" bIns="47361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7"/>
            <a:ext cx="4434999" cy="356436"/>
          </a:xfrm>
          <a:prstGeom prst="rect">
            <a:avLst/>
          </a:prstGeom>
        </p:spPr>
        <p:txBody>
          <a:bodyPr vert="horz" lIns="94723" tIns="47361" rIns="94723" bIns="4736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6" y="6747627"/>
            <a:ext cx="4434999" cy="356436"/>
          </a:xfrm>
          <a:prstGeom prst="rect">
            <a:avLst/>
          </a:prstGeom>
        </p:spPr>
        <p:txBody>
          <a:bodyPr vert="horz" lIns="94723" tIns="47361" rIns="94723" bIns="47361" rtlCol="0" anchor="b"/>
          <a:lstStyle>
            <a:lvl1pPr algn="r">
              <a:defRPr sz="1200"/>
            </a:lvl1pPr>
          </a:lstStyle>
          <a:p>
            <a:fld id="{CA05C933-F782-4D00-82D9-14B050DA3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 저는 이번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Native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세미나 발표를 진행하게 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안원영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C933-F782-4D00-82D9-14B050DA31E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99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클라우드 네이티브 스토리지의 솔루션으로 사용되는 </a:t>
            </a:r>
            <a:r>
              <a:rPr lang="ko-KR" altLang="en-US" dirty="0" err="1"/>
              <a:t>오케스트레이터</a:t>
            </a:r>
            <a:r>
              <a:rPr lang="ko-KR" altLang="en-US" dirty="0"/>
              <a:t> 개념을 </a:t>
            </a:r>
            <a:r>
              <a:rPr lang="ko-KR" altLang="en-US" dirty="0" err="1"/>
              <a:t>설명드리게</a:t>
            </a:r>
            <a:r>
              <a:rPr lang="ko-KR" altLang="en-US" dirty="0"/>
              <a:t> 전에 </a:t>
            </a: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/>
              <a:t>오케스트레이터의</a:t>
            </a:r>
            <a:r>
              <a:rPr lang="ko-KR" altLang="en-US" dirty="0"/>
              <a:t> 종류에 대해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/>
              <a:t>오케스트레이터에는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종류가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컨테이너 </a:t>
            </a:r>
            <a:r>
              <a:rPr lang="ko-KR" altLang="en-US" dirty="0" err="1"/>
              <a:t>오케스트레이터와</a:t>
            </a:r>
            <a:r>
              <a:rPr lang="ko-KR" altLang="en-US" dirty="0"/>
              <a:t> 스토리지 </a:t>
            </a:r>
            <a:r>
              <a:rPr lang="ko-KR" altLang="en-US" dirty="0" err="1"/>
              <a:t>오케스트레이터입니다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먼저 컨테이너 </a:t>
            </a:r>
            <a:r>
              <a:rPr lang="ko-KR" altLang="en-US" dirty="0" err="1"/>
              <a:t>오케스트레이터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컨테이너 </a:t>
            </a:r>
            <a:r>
              <a:rPr lang="ko-KR" altLang="en-US" dirty="0" err="1"/>
              <a:t>오케스트레이터는</a:t>
            </a:r>
            <a:r>
              <a:rPr lang="ko-KR" altLang="en-US" dirty="0"/>
              <a:t> 클라우드 애플리케이션을 컨테이너화 시켜 배포 및 관리를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여러 개의 컨테이너로 이루어진 애플리케이션을 관리하고</a:t>
            </a:r>
            <a:r>
              <a:rPr lang="en-US" altLang="ko-KR" dirty="0"/>
              <a:t>, </a:t>
            </a:r>
            <a:r>
              <a:rPr lang="ko-KR" altLang="en-US" dirty="0"/>
              <a:t>클러스터 내에서 자동으로 컨테이너들을 배치하고 확장하는 역할을 하는 것이 컨테이너 </a:t>
            </a:r>
            <a:r>
              <a:rPr lang="ko-KR" altLang="en-US" dirty="0" err="1"/>
              <a:t>오케스트레이터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대표적으로는 </a:t>
            </a:r>
            <a:r>
              <a:rPr lang="ko-KR" altLang="en-US" dirty="0" err="1"/>
              <a:t>쿠버네티스</a:t>
            </a:r>
            <a:r>
              <a:rPr lang="en-US" altLang="ko-KR" dirty="0"/>
              <a:t>, Docker Swarm, Apache Mesos</a:t>
            </a:r>
            <a:r>
              <a:rPr lang="ko-KR" altLang="en-US" dirty="0"/>
              <a:t>가 컨테이너 </a:t>
            </a:r>
            <a:r>
              <a:rPr lang="ko-KR" altLang="en-US" dirty="0" err="1"/>
              <a:t>오케스트레이터로</a:t>
            </a:r>
            <a:r>
              <a:rPr lang="ko-KR" altLang="en-US" dirty="0"/>
              <a:t> 알려져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다음은 스토리지 </a:t>
            </a:r>
            <a:r>
              <a:rPr lang="ko-KR" altLang="en-US" dirty="0" err="1"/>
              <a:t>오케스트레이터입니다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데이터와 스토리지 리소스를 관리하고 자동화 하는데 사용되는 도구 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/>
              <a:t>컨테이너화된</a:t>
            </a:r>
            <a:r>
              <a:rPr lang="ko-KR" altLang="en-US" dirty="0"/>
              <a:t> 애플리케이션과 함께 사용되며 스토리지 관리와 클라우드 네이티브 환경에서의 스토리지 자원할당과 관리를 효율적으로 처리할 수 있도록 도와줍니다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대표적인 스토리지 </a:t>
            </a:r>
            <a:r>
              <a:rPr lang="ko-KR" altLang="en-US" dirty="0" err="1"/>
              <a:t>오케스트레이터로는</a:t>
            </a:r>
            <a:r>
              <a:rPr lang="ko-KR" altLang="en-US" dirty="0"/>
              <a:t> 뒤에 소개할 </a:t>
            </a:r>
            <a:r>
              <a:rPr lang="en-US" altLang="ko-KR" dirty="0"/>
              <a:t>Rook , </a:t>
            </a:r>
            <a:r>
              <a:rPr lang="en-US" altLang="ko-KR" dirty="0" err="1"/>
              <a:t>Ceph</a:t>
            </a:r>
            <a:r>
              <a:rPr lang="en-US" altLang="ko-KR" dirty="0"/>
              <a:t>, </a:t>
            </a:r>
            <a:r>
              <a:rPr lang="en-US" altLang="ko-KR" dirty="0" err="1"/>
              <a:t>Gluster</a:t>
            </a:r>
            <a:r>
              <a:rPr lang="ko-KR" altLang="en-US" dirty="0"/>
              <a:t>가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뒤에 설명할 솔루션이 스토리지 오케스트레이션 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정리하자면</a:t>
            </a:r>
            <a:r>
              <a:rPr lang="en-US" altLang="ko-KR" dirty="0"/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컨테이너 </a:t>
            </a:r>
            <a:r>
              <a:rPr lang="ko-KR" altLang="en-US" dirty="0" err="1"/>
              <a:t>오케스트레이터는</a:t>
            </a:r>
            <a:r>
              <a:rPr lang="ko-KR" altLang="en-US" dirty="0"/>
              <a:t> 배포 및 관리하는 툴이고</a:t>
            </a:r>
            <a:r>
              <a:rPr lang="en-US" altLang="ko-KR" dirty="0"/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스토리지 </a:t>
            </a:r>
            <a:r>
              <a:rPr lang="ko-KR" altLang="en-US" dirty="0" err="1"/>
              <a:t>오케스트레이터는</a:t>
            </a:r>
            <a:r>
              <a:rPr lang="ko-KR" altLang="en-US" dirty="0"/>
              <a:t> 데이터 리소스를 관리하는 툴 이다</a:t>
            </a:r>
            <a:r>
              <a:rPr lang="en-US" altLang="ko-KR" dirty="0"/>
              <a:t>.</a:t>
            </a:r>
            <a:r>
              <a:rPr lang="ko-KR" altLang="en-US" dirty="0"/>
              <a:t> 라고 생각하시면 됩니다</a:t>
            </a:r>
            <a:r>
              <a:rPr lang="en-US" altLang="ko-KR" dirty="0"/>
              <a:t>. </a:t>
            </a:r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48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다음은 클라우드 네이티브 스토리지 서비스의 자동화 관련 솔루션 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먼저 첫번째로 </a:t>
            </a:r>
            <a:r>
              <a:rPr lang="en-US" altLang="ko-KR" sz="1200" dirty="0"/>
              <a:t>Rook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dirty="0"/>
              <a:t>컨테이너 기반의 스토리지 </a:t>
            </a:r>
            <a:r>
              <a:rPr lang="ko-KR" altLang="en-US" sz="1200" dirty="0" err="1"/>
              <a:t>오케스트레이터로서</a:t>
            </a:r>
            <a:r>
              <a:rPr lang="en-US" altLang="ko-KR" sz="1200" dirty="0"/>
              <a:t>, </a:t>
            </a:r>
            <a:r>
              <a:rPr lang="ko-KR" altLang="en-US" sz="1200" dirty="0"/>
              <a:t>분산 스토리지 시스템을 </a:t>
            </a:r>
            <a:r>
              <a:rPr lang="ko-KR" altLang="en-US" sz="1200" dirty="0" err="1"/>
              <a:t>쿠버네티스</a:t>
            </a:r>
            <a:r>
              <a:rPr lang="en-US" altLang="ko-KR" sz="1200" dirty="0"/>
              <a:t> </a:t>
            </a:r>
            <a:r>
              <a:rPr lang="ko-KR" altLang="en-US" sz="1200" dirty="0"/>
              <a:t>클러스터에 쉽게 배포하고 관리할 수 있도록 도와주는 프레임워크</a:t>
            </a:r>
            <a:r>
              <a:rPr lang="en-US" altLang="ko-KR" sz="1200" dirty="0"/>
              <a:t>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200" dirty="0"/>
              <a:t>CNCF </a:t>
            </a:r>
            <a:r>
              <a:rPr lang="ko-KR" altLang="en-US" sz="1200" dirty="0"/>
              <a:t>에서 인증 받았으며 </a:t>
            </a:r>
            <a:r>
              <a:rPr lang="ko-KR" altLang="en-US" sz="1200" dirty="0" err="1"/>
              <a:t>쿠버네티스와</a:t>
            </a:r>
            <a:r>
              <a:rPr lang="ko-KR" altLang="en-US" sz="1200" dirty="0"/>
              <a:t> 완전히 통합되어 자동화 할 수 있다는 장점을 가집니다</a:t>
            </a:r>
            <a:r>
              <a:rPr lang="en-US" altLang="ko-KR" sz="120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sz="12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두번째로는 </a:t>
            </a:r>
            <a:r>
              <a:rPr lang="en-US" altLang="ko-KR" sz="1200" dirty="0" err="1"/>
              <a:t>Ceph</a:t>
            </a:r>
            <a:r>
              <a:rPr lang="ko-KR" altLang="en-US" sz="1200" dirty="0"/>
              <a:t>가 있습니다</a:t>
            </a:r>
            <a:r>
              <a:rPr lang="en-US" altLang="ko-KR" sz="1200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큰 규모의 데이터를 효율적으로 저장하고 관리하기 위해 설계된 분산 스토리지 오픈소스 플랫폼입니다</a:t>
            </a:r>
            <a:r>
              <a:rPr lang="en-US" altLang="ko-KR" sz="1200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/>
              <a:t>객체</a:t>
            </a:r>
            <a:r>
              <a:rPr lang="en-US" altLang="ko-KR" sz="1200" dirty="0"/>
              <a:t>,   </a:t>
            </a:r>
            <a:r>
              <a:rPr lang="ko-KR" altLang="en-US" sz="1200" dirty="0"/>
              <a:t>블록 </a:t>
            </a:r>
            <a:r>
              <a:rPr lang="en-US" altLang="ko-KR" sz="1200" dirty="0"/>
              <a:t>,   </a:t>
            </a:r>
            <a:r>
              <a:rPr lang="ko-KR" altLang="en-US" sz="1200" dirty="0"/>
              <a:t>파일 시스템 </a:t>
            </a:r>
            <a:r>
              <a:rPr lang="en-US" altLang="ko-KR" sz="1200" dirty="0"/>
              <a:t>3</a:t>
            </a:r>
            <a:r>
              <a:rPr lang="ko-KR" altLang="en-US" sz="1200" dirty="0"/>
              <a:t>가지의 스토리지를 제공하며</a:t>
            </a:r>
            <a:r>
              <a:rPr lang="en-US" altLang="ko-KR" sz="1200" dirty="0"/>
              <a:t>, </a:t>
            </a:r>
            <a:r>
              <a:rPr lang="ko-KR" altLang="en-US" sz="1200" dirty="0"/>
              <a:t>확장 가능하고 안정적인 데이터 저장 및 관리가 가능해 가장 많이 사용되는 </a:t>
            </a:r>
            <a:r>
              <a:rPr lang="ko-KR" altLang="en-US" sz="1200" dirty="0" err="1"/>
              <a:t>오케스트레이터</a:t>
            </a:r>
            <a:r>
              <a:rPr lang="ko-KR" altLang="en-US" sz="1200" dirty="0"/>
              <a:t> 입니다</a:t>
            </a:r>
            <a:r>
              <a:rPr lang="en-US" altLang="ko-KR" sz="1200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마지막으로는 </a:t>
            </a:r>
            <a:r>
              <a:rPr lang="en-US" altLang="ko-KR" dirty="0" err="1"/>
              <a:t>Gluster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확장 가능한 분산 파일 시스템으로</a:t>
            </a:r>
            <a:r>
              <a:rPr lang="en-US" altLang="ko-KR" dirty="0"/>
              <a:t>, </a:t>
            </a:r>
            <a:r>
              <a:rPr lang="ko-KR" altLang="en-US" dirty="0"/>
              <a:t>스토리지를 분산하여 확장 가능하고 높은 가용성을 가진 파일 시스템을 구축할 수 있는 오픈소스 플랫폼입니다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dirty="0"/>
              <a:t>다수의 노드를 하나의 파일 시스템으로 통합하여 데이터를 관리하고 저장한다는 장점을 가집니다</a:t>
            </a:r>
            <a:r>
              <a:rPr lang="en-US" altLang="ko-KR" sz="1200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이중 가장 많이 사용되는 </a:t>
            </a:r>
            <a:r>
              <a:rPr lang="ko-KR" altLang="en-US" dirty="0" err="1"/>
              <a:t>오케스트레이터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/>
              <a:t>관리 도구는 </a:t>
            </a:r>
            <a:r>
              <a:rPr lang="en-US" altLang="ko-KR" dirty="0" err="1"/>
              <a:t>Ceph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err="1"/>
              <a:t>Ceph</a:t>
            </a:r>
            <a:r>
              <a:rPr lang="ko-KR" altLang="en-US" dirty="0"/>
              <a:t>은 오브젝트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파일 스토리지를 모두 제공해 다양한 애플리케이션의 요구사항에 대응할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또한 높은 가용성과 내구성</a:t>
            </a:r>
            <a:r>
              <a:rPr lang="en-US" altLang="ko-KR" dirty="0"/>
              <a:t>, </a:t>
            </a:r>
            <a:r>
              <a:rPr lang="ko-KR" altLang="en-US" dirty="0"/>
              <a:t>커뮤니티와 지원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ko-KR" altLang="en-US" dirty="0" err="1"/>
              <a:t>백엔드</a:t>
            </a:r>
            <a:r>
              <a:rPr lang="ko-KR" altLang="en-US" dirty="0"/>
              <a:t> 지원</a:t>
            </a:r>
            <a:r>
              <a:rPr lang="en-US" altLang="ko-KR" dirty="0"/>
              <a:t>, </a:t>
            </a:r>
            <a:r>
              <a:rPr lang="ko-KR" altLang="en-US" dirty="0"/>
              <a:t>연속적인 개발 등의 이유로 현재는 </a:t>
            </a:r>
            <a:r>
              <a:rPr lang="en-US" altLang="ko-KR" dirty="0" err="1"/>
              <a:t>Ceph</a:t>
            </a:r>
            <a:r>
              <a:rPr lang="ko-KR" altLang="en-US" dirty="0"/>
              <a:t>을 많이 사용하고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19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3</a:t>
            </a:r>
            <a:r>
              <a:rPr lang="ko-KR" altLang="en-US" dirty="0"/>
              <a:t>개의 솔루션에 대한 장단점을 간략하게 정리해봤습니다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장점은 앞에서 말씀드렸으니 여기서는 단점만 보고 넘어가겠습니다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Rook</a:t>
            </a:r>
            <a:r>
              <a:rPr lang="ko-KR" altLang="en-US" dirty="0"/>
              <a:t>의 단점은 다양한 </a:t>
            </a:r>
            <a:r>
              <a:rPr lang="ko-KR" altLang="en-US" dirty="0" err="1"/>
              <a:t>백엔드</a:t>
            </a:r>
            <a:r>
              <a:rPr lang="ko-KR" altLang="en-US" dirty="0"/>
              <a:t> 스토리지 시스템을 지원해 설정과 관리가 복잡하다고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err="1"/>
              <a:t>Ceph</a:t>
            </a:r>
            <a:r>
              <a:rPr lang="ko-KR" altLang="en-US" dirty="0"/>
              <a:t>의 단점은 큰 규모의 데이터를 관리하는 만큼 클러스터가 하드웨어 및 네트워크에 많은 리소스를 요구한다고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마지막으로 </a:t>
            </a:r>
            <a:r>
              <a:rPr lang="en-US" altLang="ko-KR" dirty="0" err="1"/>
              <a:t>Gluster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단점으로는 네트워크에 대한 의존도가 높아 네트워크 부하가 발생할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41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 네이티브 스토리지 다음으로 설명드릴 내용은 클라우드 네이티브 네트워크에 관한 내용입니다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C933-F782-4D00-82D9-14B050DA31E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58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클라우드 네이티브 네트워크는 클라우드 환경에서 애플리케이션과 서비스 간의 효율적이고 유연한 네트워킹을 구현하는 것을 의미합니다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 네이티브 애플리케이션은 주로 작은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마이크로서비스로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구성되는데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 간에는 신속하고 안정적인 통신이 가능해야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신속하고 안정적인 통신을 할 수 있도록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돕는것이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클라우드 네이티브 네트워크의 역할 중 하나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 네이티브 네트워크는 컨테이너 오케스트레이션 환경에서 네트워크 리소스를 최적화하고 관리합니다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에서의 동일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사용을 들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설치하면 가상 브리지 네트워크가 생성되며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컨테이너들은 이 가상 브리지 네트워크를 통해 가상의 네트워크 통신을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각 컨테이너는 독립된 네트워크 환경을 가지게 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포트 번호를 사용하는 컨테이너 간에도 충돌 없이 통신할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.3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행위가 가능한 이유가 바로 클라우드 네이티브 네트워크의 속성 중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멀티태넌시에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개념입니다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멀티태넌시에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대해선 뒤에 속성부분에서 다시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0507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다음은 클라우드 네트워크 서비스의 </a:t>
            </a:r>
            <a:r>
              <a:rPr lang="en-US" altLang="ko-KR" dirty="0"/>
              <a:t>5</a:t>
            </a:r>
            <a:r>
              <a:rPr lang="ko-KR" altLang="en-US" dirty="0"/>
              <a:t>가지 속성 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클라우드 네트워크는 확장성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 err="1"/>
              <a:t>멀태태넌시</a:t>
            </a:r>
            <a:r>
              <a:rPr lang="en-US" altLang="ko-KR" dirty="0"/>
              <a:t>, </a:t>
            </a:r>
            <a:r>
              <a:rPr lang="ko-KR" altLang="en-US" dirty="0"/>
              <a:t>효율성 보편성의 속성을 가집니다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</a:t>
            </a:r>
            <a:r>
              <a:rPr lang="en-US" altLang="ko-KR" dirty="0"/>
              <a:t>5</a:t>
            </a:r>
            <a:r>
              <a:rPr lang="ko-KR" altLang="en-US" dirty="0"/>
              <a:t>가지 속성 중 확장성 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 err="1"/>
              <a:t>멀티태넌시에</a:t>
            </a:r>
            <a:r>
              <a:rPr lang="ko-KR" altLang="en-US" dirty="0"/>
              <a:t> 대해 설명 드리겠습니다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50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확장성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확장성이란 클라우드 환경에서 애플리케이션 및 사용자 수의 증가에 대응하기 위한 속성입니다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쉬운 리소스 확장은 네트워크 성능과 신뢰성을 보장하므로 더 많은 사용자나 트래픽을 처리할 수 있게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여기서 말하는 네트워크 리소스란</a:t>
            </a:r>
            <a:r>
              <a:rPr lang="en-US" altLang="ko-KR" dirty="0"/>
              <a:t>,</a:t>
            </a:r>
            <a:r>
              <a:rPr lang="ko-KR" altLang="en-US" dirty="0"/>
              <a:t> 네트워크의 기능을 구성하고 제어하는데 사용되는 </a:t>
            </a:r>
            <a:r>
              <a:rPr lang="en-US" altLang="ko-KR" dirty="0"/>
              <a:t>IP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대역폭</a:t>
            </a:r>
            <a:r>
              <a:rPr lang="en-US" altLang="ko-KR" dirty="0"/>
              <a:t>, </a:t>
            </a:r>
            <a:r>
              <a:rPr lang="ko-KR" altLang="en-US" dirty="0" err="1"/>
              <a:t>로드벨런싱</a:t>
            </a:r>
            <a:r>
              <a:rPr lang="ko-KR" altLang="en-US" dirty="0"/>
              <a:t> 등을 말합니다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두번째 속성은 속도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빠르게 변화하는 비즈니스 요구에 대응해야 하기 때문에 빠른 배포 및 서비스 제공은 애플리케이션 유지보수에 있어 중요하게 자리잡고있습니다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클라우드 네트워크를 사용한다면 애플리케이션 접근 및 문제를 빠르게 처리할 수 있게 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데이터의 </a:t>
            </a:r>
            <a:r>
              <a:rPr lang="ko-KR" altLang="en-US" dirty="0" err="1"/>
              <a:t>엑세스가</a:t>
            </a:r>
            <a:r>
              <a:rPr lang="ko-KR" altLang="en-US" dirty="0"/>
              <a:t> 빠른 이유는 가상 네트워크 환경의 상황을 생각해보면 이해할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가상 네트워크의 다운로드 속도는 물리 네트워크의 속도보다 빠르다고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왜냐하면 물리적인 </a:t>
            </a:r>
            <a:r>
              <a:rPr lang="ko-KR" altLang="en-US" dirty="0" err="1"/>
              <a:t>렌선을</a:t>
            </a:r>
            <a:r>
              <a:rPr lang="ko-KR" altLang="en-US" dirty="0"/>
              <a:t> 지나면 많은 트래픽이 발생하지만</a:t>
            </a:r>
            <a:r>
              <a:rPr lang="en-US" altLang="ko-KR" dirty="0"/>
              <a:t>, </a:t>
            </a:r>
            <a:r>
              <a:rPr lang="ko-KR" altLang="en-US" dirty="0"/>
              <a:t>가상 네트워크는 이런 트래픽이 발생하지 않기 때문입니다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 때문에 클라우드 네트워크를 사용하면 빠르게 데이터를 </a:t>
            </a:r>
            <a:r>
              <a:rPr lang="ko-KR" altLang="en-US" dirty="0" err="1"/>
              <a:t>엑세스</a:t>
            </a:r>
            <a:r>
              <a:rPr lang="ko-KR" altLang="en-US" dirty="0"/>
              <a:t> 할 수 있게 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마지막은 </a:t>
            </a:r>
            <a:r>
              <a:rPr lang="ko-KR" altLang="en-US" dirty="0" err="1"/>
              <a:t>멀티태넌시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 용어에 대해서는 익숙하지 않으셔서 이해가 힘들 수 있어 간단히 설명 드리겠습니다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일단 </a:t>
            </a:r>
            <a:r>
              <a:rPr lang="ko-KR" altLang="en-US" dirty="0" err="1"/>
              <a:t>멀티태넌시란</a:t>
            </a:r>
            <a:r>
              <a:rPr lang="ko-KR" altLang="en-US" dirty="0"/>
              <a:t> 사용자나 애플리케이션이 독립된 네트워크 환경을 갖게 해 데이터의 유출 및 보안 위험을 </a:t>
            </a:r>
            <a:r>
              <a:rPr lang="ko-KR" altLang="en-US" dirty="0" err="1"/>
              <a:t>최소화하는것을</a:t>
            </a:r>
            <a:r>
              <a:rPr lang="ko-KR" altLang="en-US" dirty="0"/>
              <a:t> 말합니다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속성으로 인해 여러 사용자나 애플리케이션 간에 네트워크 리소스를 격리하고 분리하여 사용할 수 있게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예시로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ko-KR" altLang="en-US" dirty="0" err="1"/>
              <a:t>멀티태넌시를</a:t>
            </a:r>
            <a:r>
              <a:rPr lang="ko-KR" altLang="en-US" dirty="0"/>
              <a:t> 들어 설명할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ko-KR" altLang="en-US" dirty="0" err="1"/>
              <a:t>멀티태넌시</a:t>
            </a:r>
            <a:r>
              <a:rPr lang="ko-KR" altLang="en-US" dirty="0"/>
              <a:t> 기능을 사용하면 다수의 사용자 및 업체가 하나의 </a:t>
            </a:r>
            <a:r>
              <a:rPr lang="en-US" altLang="ko-KR" dirty="0"/>
              <a:t>AWS</a:t>
            </a:r>
            <a:r>
              <a:rPr lang="ko-KR" altLang="en-US" dirty="0"/>
              <a:t> 환경을 사용하면서 </a:t>
            </a:r>
            <a:r>
              <a:rPr lang="ko-KR" altLang="en-US" b="0" dirty="0"/>
              <a:t>자신만의 리소스를 가지는 환경에서 </a:t>
            </a: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각자 </a:t>
            </a:r>
            <a:r>
              <a:rPr lang="ko-KR" altLang="en-US" b="0" dirty="0"/>
              <a:t>본인만의 도메인을 가진 독립된 환경을 가지게 됩니다</a:t>
            </a:r>
            <a:r>
              <a:rPr lang="en-US" altLang="ko-KR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dirty="0" err="1"/>
              <a:t>이로인해</a:t>
            </a:r>
            <a:r>
              <a:rPr lang="ko-KR" altLang="en-US" b="0" dirty="0"/>
              <a:t> 권한 관리를 한곳에서 쉽게 할 수 있게 되며 업체마다 독립된 환경을 구축했을 때 발생하는 비용 또한 절감할 수 있습니다</a:t>
            </a:r>
            <a:r>
              <a:rPr lang="en-US" altLang="ko-KR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dirty="0"/>
              <a:t>정리해서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다수의 사용자가 안전하게 리소스를 공유하면서도 각각의 독립성을 유지할 수 있도록 도와주는 속성이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멀티태넌시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생각하시면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6262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 </a:t>
            </a:r>
            <a:r>
              <a:rPr lang="ko-KR" altLang="en-US" dirty="0"/>
              <a:t>넘기기</a:t>
            </a:r>
            <a:r>
              <a:rPr lang="en-US" altLang="ko-KR" dirty="0"/>
              <a:t> ) ---</a:t>
            </a:r>
            <a:r>
              <a:rPr lang="en-US" altLang="ko-KR" dirty="0">
                <a:sym typeface="Wingdings" panose="05000000000000000000" pitchFamily="2" charset="2"/>
              </a:rPr>
              <a:t>&gt;&gt;&gt;&gt;&gt;&gt;&gt;&gt;&gt;&gt;&gt;&gt;&gt;&gt;&gt;&gt;&gt;&gt;&gt;&gt;&gt;&gt;&gt;&gt;&gt;&gt;&gt;&gt;&gt;&gt;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+ </a:t>
            </a:r>
            <a:r>
              <a:rPr lang="ko-KR" altLang="en-US" dirty="0"/>
              <a:t>효율성 </a:t>
            </a:r>
            <a:r>
              <a:rPr lang="en-US" altLang="ko-KR" dirty="0"/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리소스를 최적화하여 네트워크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사용량을 효율적으로 관리하고 비용을 절감할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보편성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표준화된 기술을 이용해 다양한 환경에서도 일관된 네트워크 서비스를 제공한다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679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다음은 클라우드 네이티브 네트워크 솔루션에 관한 내용입니다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소개할 솔루션은 총 </a:t>
            </a:r>
            <a:r>
              <a:rPr lang="en-US" altLang="ko-KR" dirty="0"/>
              <a:t>2</a:t>
            </a:r>
            <a:r>
              <a:rPr lang="ko-KR" altLang="en-US" dirty="0"/>
              <a:t>가지로</a:t>
            </a:r>
            <a:r>
              <a:rPr lang="en-US" altLang="ko-KR" dirty="0"/>
              <a:t>, Container Network Interface </a:t>
            </a:r>
            <a:r>
              <a:rPr lang="ko-KR" altLang="en-US" dirty="0"/>
              <a:t>라고 불리는 </a:t>
            </a:r>
            <a:r>
              <a:rPr lang="en-US" altLang="ko-KR" dirty="0"/>
              <a:t>CNI</a:t>
            </a:r>
            <a:r>
              <a:rPr lang="ko-KR" altLang="en-US" dirty="0"/>
              <a:t>와 </a:t>
            </a:r>
            <a:r>
              <a:rPr lang="en-US" altLang="ko-KR" dirty="0"/>
              <a:t>Project Calico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먼저 간단하게 </a:t>
            </a:r>
            <a:r>
              <a:rPr lang="ko-KR" altLang="en-US" dirty="0" err="1"/>
              <a:t>설명드리면</a:t>
            </a:r>
            <a:r>
              <a:rPr lang="ko-KR" altLang="en-US" dirty="0"/>
              <a:t> </a:t>
            </a:r>
            <a:r>
              <a:rPr lang="en-US" altLang="ko-KR" dirty="0"/>
              <a:t>CNI</a:t>
            </a:r>
            <a:r>
              <a:rPr lang="ko-KR" altLang="en-US" dirty="0"/>
              <a:t>는 컨테이너 </a:t>
            </a:r>
            <a:r>
              <a:rPr lang="ko-KR" altLang="en-US" dirty="0" err="1"/>
              <a:t>오케스트레이터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쿠버네티스</a:t>
            </a:r>
            <a:r>
              <a:rPr lang="en-US" altLang="ko-KR" dirty="0"/>
              <a:t>)</a:t>
            </a:r>
            <a:r>
              <a:rPr lang="ko-KR" altLang="en-US" dirty="0"/>
              <a:t>에서 사용되는 네트워킹 플러그인 </a:t>
            </a:r>
            <a:r>
              <a:rPr lang="en-US" altLang="ko-KR" dirty="0"/>
              <a:t>API</a:t>
            </a:r>
            <a:r>
              <a:rPr lang="ko-KR" altLang="en-US" dirty="0"/>
              <a:t>를 뜻합니다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클라우드 에서 사용되는 표준 네트워크 인터페이스 라고 생각하시면 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Project Calico </a:t>
            </a:r>
            <a:r>
              <a:rPr lang="ko-KR" altLang="en-US" dirty="0"/>
              <a:t>는 </a:t>
            </a:r>
            <a:r>
              <a:rPr lang="en-US" altLang="ko-KR" dirty="0"/>
              <a:t>CNI </a:t>
            </a:r>
            <a:r>
              <a:rPr lang="ko-KR" altLang="en-US" dirty="0"/>
              <a:t>를 기반으로 한 네트워킹 솔루션 중 하나로</a:t>
            </a:r>
            <a:r>
              <a:rPr lang="en-US" altLang="ko-KR" dirty="0"/>
              <a:t>,</a:t>
            </a:r>
            <a:r>
              <a:rPr lang="ko-KR" altLang="en-US" dirty="0"/>
              <a:t> 보안 강화에 중점을 둔 솔루션 입니다</a:t>
            </a:r>
            <a:r>
              <a:rPr lang="en-US" altLang="ko-KR" dirty="0"/>
              <a:t>. </a:t>
            </a:r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349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그럼 클라우드 네트워크의 컨테이너 네트워크 인터페이스에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컨테이너 네트워크 인터페이스는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CNCF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관리되는 프로젝트입니다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환경에서 컨테이너 사이의 네트워크 인터페이스를 구성하기 위해 필요한 플러그인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인터페이스를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CNCF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관리되는 프로젝트이기 때문에 컨테이너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오케스트레이터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 자동화 관리 툴에서 사용되는 표준 네트워크 플러그인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뿐만 아니라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AWS ECS, OpenShift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여러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오케스트레이터에서도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활용되고 있다고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83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한지안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프로가 맞은 부분은 크게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그중 재가 먼저 소개해 드릴 내용은 클라우드 네이티브 스토리지와 클라우드 네이티브 네트워크 부분입니다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C933-F782-4D00-82D9-14B050DA31E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클라우드 네이티브의 주요 기능은 </a:t>
            </a:r>
            <a:r>
              <a:rPr lang="en-US" altLang="ko-KR" dirty="0"/>
              <a:t>4</a:t>
            </a:r>
            <a:r>
              <a:rPr lang="ko-KR" altLang="en-US" dirty="0"/>
              <a:t>가지로 볼 수 있습니다</a:t>
            </a:r>
            <a:r>
              <a:rPr lang="en-US" altLang="ko-KR" dirty="0"/>
              <a:t>. </a:t>
            </a: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Add, Delete, Check , Version </a:t>
            </a:r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가지 기능을 </a:t>
            </a:r>
            <a:r>
              <a:rPr lang="en-US" altLang="ko-KR" dirty="0"/>
              <a:t>CNI</a:t>
            </a:r>
            <a:r>
              <a:rPr lang="ko-KR" altLang="en-US" dirty="0"/>
              <a:t>가 기본적으로 제공합니다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추가</a:t>
            </a:r>
            <a:r>
              <a:rPr lang="en-US" altLang="ko-KR" dirty="0"/>
              <a:t>(Add)</a:t>
            </a:r>
            <a:r>
              <a:rPr lang="en-US" dirty="0"/>
              <a:t> </a:t>
            </a:r>
            <a:r>
              <a:rPr lang="ko-KR" altLang="en-US" dirty="0"/>
              <a:t>기능은 </a:t>
            </a: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새로운 컨테이너가 생성되거나 실행될 때 호출되어 </a:t>
            </a:r>
            <a:r>
              <a:rPr lang="en-US" altLang="ko-KR" dirty="0"/>
              <a:t>CNI</a:t>
            </a:r>
            <a:r>
              <a:rPr lang="ko-KR" altLang="en-US" dirty="0"/>
              <a:t> 플러그인이 컨테이너를 위한 네트워크 설정을 생성하고</a:t>
            </a:r>
            <a:r>
              <a:rPr lang="en-US" altLang="ko-KR" dirty="0"/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해당 컨테이너의 네트워크 인터페이스를 생성하게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삭제</a:t>
            </a:r>
            <a:r>
              <a:rPr lang="en-US" altLang="ko-KR" dirty="0"/>
              <a:t>(Del)</a:t>
            </a:r>
            <a:r>
              <a:rPr lang="ko-KR" altLang="en-US" dirty="0"/>
              <a:t> 기능은 </a:t>
            </a: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컨테이너가 종료되거나 삭제될 때 호출되며 </a:t>
            </a: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CNI </a:t>
            </a:r>
            <a:r>
              <a:rPr lang="ko-KR" altLang="en-US" dirty="0"/>
              <a:t>플러그인이 해당 컨테이너의 네트워크 설정을 제거하여 리소스를 관리합니다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확인</a:t>
            </a:r>
            <a:r>
              <a:rPr lang="en-US" altLang="ko-KR" dirty="0"/>
              <a:t>(Check) </a:t>
            </a:r>
            <a:r>
              <a:rPr lang="ko-KR" altLang="en-US" dirty="0"/>
              <a:t>기능은 </a:t>
            </a: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컨테이너가 네트워크 설정을 올바르게 가져갔는지 확인하기 위해 사용되는 기능으로</a:t>
            </a:r>
            <a:r>
              <a:rPr lang="en-US" altLang="ko-KR" dirty="0"/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예기치 않은 네트워크 구성 문제를 식별하고 처리할 수 있게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마지막 기능은 버전확인</a:t>
            </a:r>
            <a:r>
              <a:rPr lang="en-US" altLang="ko-KR" dirty="0"/>
              <a:t>(Version)</a:t>
            </a:r>
            <a:r>
              <a:rPr lang="ko-KR" altLang="en-US" dirty="0"/>
              <a:t> 기능은 </a:t>
            </a: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/>
              <a:t>오케스트레이터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/>
              <a:t>컨테이너 자동화 관리 도구나 런타임에서 플러그인의 버전 정보를 확인해 호환성을 검증할 때 사용되는 기능입니다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위의 </a:t>
            </a:r>
            <a:r>
              <a:rPr lang="en-US" altLang="ko-KR" dirty="0"/>
              <a:t>4</a:t>
            </a:r>
            <a:r>
              <a:rPr lang="ko-KR" altLang="en-US" dirty="0"/>
              <a:t>가지 기능을 중심으로 </a:t>
            </a:r>
            <a:r>
              <a:rPr lang="ko-KR" altLang="en-US" dirty="0" err="1"/>
              <a:t>구성되어있는</a:t>
            </a:r>
            <a:r>
              <a:rPr lang="ko-KR" altLang="en-US" dirty="0"/>
              <a:t> </a:t>
            </a:r>
            <a:r>
              <a:rPr lang="en-US" altLang="ko-KR" dirty="0"/>
              <a:t>Container Network Interface API</a:t>
            </a:r>
            <a:r>
              <a:rPr lang="ko-KR" altLang="en-US" dirty="0"/>
              <a:t>는 다양한 </a:t>
            </a:r>
            <a:r>
              <a:rPr lang="ko-KR" altLang="en-US" dirty="0" err="1"/>
              <a:t>오케스트레이터에서</a:t>
            </a:r>
            <a:r>
              <a:rPr lang="ko-KR" altLang="en-US" dirty="0"/>
              <a:t> 활용될 수 있다고 말합니다</a:t>
            </a:r>
            <a:r>
              <a:rPr lang="en-US" altLang="ko-KR" dirty="0"/>
              <a:t>. </a:t>
            </a:r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34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CNI</a:t>
            </a:r>
            <a:r>
              <a:rPr lang="ko-KR" altLang="en-US" dirty="0"/>
              <a:t>의 주요 기능을 이용한 동작 순서에 대해 말씀드리겠습니다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먼저 컨테이너가 실행되면 </a:t>
            </a:r>
            <a:r>
              <a:rPr lang="en-US" altLang="ko-KR" dirty="0"/>
              <a:t>CNI</a:t>
            </a:r>
            <a:r>
              <a:rPr lang="ko-KR" altLang="en-US" dirty="0"/>
              <a:t>는 </a:t>
            </a:r>
            <a:r>
              <a:rPr lang="en-US" altLang="ko-KR" dirty="0"/>
              <a:t>(1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부분의 컨테이너를 위한 네트워크 인터페이스를 생성합니다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생성시 </a:t>
            </a:r>
            <a:r>
              <a:rPr lang="en-US" altLang="ko-KR" dirty="0"/>
              <a:t>Node(</a:t>
            </a:r>
            <a:r>
              <a:rPr lang="ko-KR" altLang="en-US" dirty="0"/>
              <a:t>컨테이너</a:t>
            </a:r>
            <a:r>
              <a:rPr lang="en-US" altLang="ko-KR" dirty="0"/>
              <a:t>)</a:t>
            </a:r>
            <a:r>
              <a:rPr lang="ko-KR" altLang="en-US" dirty="0"/>
              <a:t>에 저장된 네트워크 설정파일을 </a:t>
            </a:r>
            <a:r>
              <a:rPr lang="en-US" altLang="ko-KR" dirty="0"/>
              <a:t>stdin</a:t>
            </a:r>
            <a:r>
              <a:rPr lang="ko-KR" altLang="en-US" dirty="0"/>
              <a:t>으로 </a:t>
            </a:r>
            <a:r>
              <a:rPr lang="en-US" altLang="ko-KR" dirty="0"/>
              <a:t>CNI </a:t>
            </a:r>
            <a:r>
              <a:rPr lang="ko-KR" altLang="en-US" dirty="0"/>
              <a:t>플러그인에 전달합니다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그 다음 컨테이너 런타임이 </a:t>
            </a:r>
            <a:r>
              <a:rPr lang="en-US" altLang="ko-KR" dirty="0"/>
              <a:t>(2)</a:t>
            </a:r>
            <a:r>
              <a:rPr lang="ko-KR" altLang="en-US" dirty="0"/>
              <a:t>번 부분의 </a:t>
            </a:r>
            <a:r>
              <a:rPr lang="en-US" altLang="ko-KR" dirty="0"/>
              <a:t>CNI </a:t>
            </a:r>
            <a:r>
              <a:rPr lang="ko-KR" altLang="en-US" dirty="0"/>
              <a:t>플러그인을 호출하여 해당 컨테이너의 </a:t>
            </a:r>
            <a:r>
              <a:rPr lang="ko-KR" altLang="en-US" dirty="0" err="1"/>
              <a:t>네트워트</a:t>
            </a:r>
            <a:r>
              <a:rPr lang="ko-KR" altLang="en-US" dirty="0"/>
              <a:t> 설정을 요청합니다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이때 </a:t>
            </a:r>
            <a:r>
              <a:rPr lang="en-US" altLang="ko-KR" dirty="0"/>
              <a:t>CNI</a:t>
            </a:r>
            <a:r>
              <a:rPr lang="ko-KR" altLang="en-US" dirty="0"/>
              <a:t>는 네트워크 설정이 담겨있는 </a:t>
            </a:r>
            <a:r>
              <a:rPr lang="en-US" altLang="ko-KR" dirty="0"/>
              <a:t>Config </a:t>
            </a:r>
            <a:r>
              <a:rPr lang="ko-KR" altLang="en-US" dirty="0"/>
              <a:t>파일을 전달하게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Config </a:t>
            </a:r>
            <a:r>
              <a:rPr lang="ko-KR" altLang="en-US" dirty="0"/>
              <a:t>파일의 네트워크 설정 정보는 위에 있는 사진과 같습니다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CNI </a:t>
            </a:r>
            <a:r>
              <a:rPr lang="ko-KR" altLang="en-US" dirty="0"/>
              <a:t>플러그인이 동작해 </a:t>
            </a:r>
            <a:r>
              <a:rPr lang="en-US" altLang="ko-KR" dirty="0"/>
              <a:t>Config </a:t>
            </a:r>
            <a:r>
              <a:rPr lang="ko-KR" altLang="en-US" dirty="0"/>
              <a:t>파일의 내용으로 </a:t>
            </a:r>
            <a:r>
              <a:rPr lang="en-US" altLang="ko-KR" dirty="0"/>
              <a:t>(3)</a:t>
            </a:r>
            <a:r>
              <a:rPr lang="ko-KR" altLang="en-US" dirty="0"/>
              <a:t>번 부분의 컨테이너의 네트워크 설정이 진행됩니다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CNI </a:t>
            </a:r>
            <a:r>
              <a:rPr lang="ko-KR" altLang="en-US" dirty="0"/>
              <a:t>플러그인이 네트워크 설정을 완료하면</a:t>
            </a:r>
            <a:r>
              <a:rPr lang="en-US" altLang="ko-KR" dirty="0"/>
              <a:t>, (4)</a:t>
            </a:r>
            <a:r>
              <a:rPr lang="ko-KR" altLang="en-US" dirty="0"/>
              <a:t>번 부분의 컨테이너 런타임이 컨테이너를 실행하고 네트워크 설정을 적용하게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따라서 컨테이너의 실행은 </a:t>
            </a:r>
            <a:r>
              <a:rPr lang="en-US" altLang="ko-KR" dirty="0"/>
              <a:t>CNI </a:t>
            </a:r>
            <a:r>
              <a:rPr lang="ko-KR" altLang="en-US" dirty="0"/>
              <a:t>플러그인의 실행된 다음 실행된다고 생각하시면 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이런 순서로 클라우드 네이티브 네트워크 환경에서의 </a:t>
            </a:r>
            <a:r>
              <a:rPr lang="en-US" altLang="ko-KR" dirty="0"/>
              <a:t>CNI</a:t>
            </a:r>
            <a:r>
              <a:rPr lang="ko-KR" altLang="en-US" dirty="0"/>
              <a:t>를 이용한 컨테이너 네트워크 설정이 이루어 집니다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378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다음은 클라우드 네이티브의 </a:t>
            </a:r>
            <a:r>
              <a:rPr lang="en-US" altLang="ko-KR" dirty="0"/>
              <a:t>2</a:t>
            </a:r>
            <a:r>
              <a:rPr lang="ko-KR" altLang="en-US" dirty="0"/>
              <a:t>번째 솔루션인 </a:t>
            </a:r>
            <a:r>
              <a:rPr lang="en-US" altLang="ko-KR" dirty="0"/>
              <a:t>Project Calico </a:t>
            </a:r>
            <a:r>
              <a:rPr lang="ko-KR" altLang="en-US" dirty="0"/>
              <a:t>에 대한 내용 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r>
              <a:rPr lang="en-US" dirty="0"/>
              <a:t>Project Calico </a:t>
            </a:r>
            <a:r>
              <a:rPr lang="ko-KR" altLang="en-US" dirty="0"/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네트워크 정책을 구현하고 컨테이너 간의 통신을 보완하고 관리하는 오픈 소스 네트워크 솔루션입니다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Calico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오케스트레이터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자동화 관리도구와 함께 사용하는 것을 전제로 사용되며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관련 기능을 제공합니다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환경에서 네트워크 정책 및 보안을 구현하는데 활용되며 효율적인 네트워크 관리를 가능하게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dirty="0"/>
            </a:br>
            <a:endParaRPr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8019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다음은 </a:t>
            </a:r>
            <a:r>
              <a:rPr lang="en-US" dirty="0"/>
              <a:t>Calico </a:t>
            </a:r>
            <a:r>
              <a:rPr lang="ko-KR" altLang="en-US" dirty="0"/>
              <a:t>사용이유에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Calico</a:t>
            </a:r>
            <a:r>
              <a:rPr lang="ko-KR" altLang="en-US" dirty="0"/>
              <a:t>는 강력한 네트워크 정책 관리</a:t>
            </a:r>
            <a:r>
              <a:rPr lang="en-US" altLang="ko-KR" dirty="0"/>
              <a:t>, </a:t>
            </a:r>
            <a:r>
              <a:rPr lang="ko-KR" altLang="en-US" dirty="0"/>
              <a:t>고성능 및 확장성</a:t>
            </a:r>
            <a:r>
              <a:rPr lang="en-US" altLang="ko-KR" dirty="0"/>
              <a:t>, </a:t>
            </a:r>
            <a:r>
              <a:rPr lang="ko-KR" altLang="en-US" dirty="0"/>
              <a:t>클라우드 네이티브 환경 지원의 이유로 사용한다고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먼저 네트워크 정책에 관한 내용입니다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세밀한 네트워크 정책을 설정하고 관리할 수 있는 도구가 있어 컨테이너간 통신이 가능한지 제어하며 보안을 강화 할 수 있다고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따라서 정책 관리 도구를 통해 컨테이너 간 통신을 제한하거나 필요한 경우에만 허용할 수 있게 할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두번째로는 고성능 및 확장성에 관한 내용입니다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BGP </a:t>
            </a:r>
            <a:r>
              <a:rPr lang="ko-KR" altLang="en-US" dirty="0"/>
              <a:t>라고하는 라우팅 프로토콜을 이용하기 때문에 다양한 네트워크간 경로 정보를 교환할 수 있고</a:t>
            </a:r>
            <a:r>
              <a:rPr lang="en-US" altLang="ko-KR" dirty="0"/>
              <a:t>,</a:t>
            </a:r>
            <a:r>
              <a:rPr lang="ko-KR" altLang="en-US" dirty="0"/>
              <a:t> 최적의 경로를 결정하여 데이터가 정확히 전달되도록 합니다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이는 대규모 컨테이너 환경에서도 네트워크 트래픽을 효율적으로 관리하여 좋은 성능을 낼 수 있게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마지막으로는 클라우드 네이티브 지원에 관한 내용입니다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앞에서 </a:t>
            </a:r>
            <a:r>
              <a:rPr lang="ko-KR" altLang="en-US" dirty="0" err="1"/>
              <a:t>설명드렸던</a:t>
            </a:r>
            <a:r>
              <a:rPr lang="ko-KR" altLang="en-US" dirty="0"/>
              <a:t> 컨테이너 </a:t>
            </a:r>
            <a:r>
              <a:rPr lang="ko-KR" altLang="en-US" dirty="0" err="1"/>
              <a:t>오케스트레이터인</a:t>
            </a:r>
            <a:r>
              <a:rPr lang="ko-KR" altLang="en-US" dirty="0"/>
              <a:t> </a:t>
            </a:r>
            <a:r>
              <a:rPr lang="ko-KR" altLang="en-US" dirty="0" err="1"/>
              <a:t>쿠버네티스와</a:t>
            </a:r>
            <a:r>
              <a:rPr lang="ko-KR" altLang="en-US" dirty="0"/>
              <a:t> 통합이 용이하여</a:t>
            </a:r>
            <a:r>
              <a:rPr lang="en-US" altLang="ko-KR" dirty="0"/>
              <a:t> </a:t>
            </a:r>
            <a:r>
              <a:rPr lang="ko-KR" altLang="en-US" dirty="0" err="1"/>
              <a:t>멀티태넌시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/>
              <a:t>네트워크 격리 와 호스트 간 네트워크 분리를 효과적으로 관리합니다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이러한 이유에서 </a:t>
            </a:r>
            <a:r>
              <a:rPr lang="en-US" altLang="ko-KR" dirty="0"/>
              <a:t>Calico</a:t>
            </a:r>
            <a:r>
              <a:rPr lang="ko-KR" altLang="en-US" dirty="0"/>
              <a:t>는 현재 </a:t>
            </a:r>
            <a:r>
              <a:rPr lang="en-US" altLang="ko-KR" dirty="0"/>
              <a:t>CNCF(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Native Computing Foundation</a:t>
            </a:r>
            <a:r>
              <a:rPr lang="en-US" altLang="ko-KR" dirty="0"/>
              <a:t>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공식 프로젝트로 인정받아 안정성과 지속적인 개발이 보장되어 많은 사용자에게 선택되고 있다고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772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솔루션에 대한 장단점을 간략하게 정리해봤습니다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CNI </a:t>
            </a:r>
            <a:r>
              <a:rPr lang="ko-KR" altLang="en-US" dirty="0"/>
              <a:t>의 장점은 하나의 컨테이너에 여러 네트워크 환경을 구성할 수 있다는 것이고</a:t>
            </a:r>
            <a:r>
              <a:rPr lang="en-US" altLang="ko-KR" dirty="0"/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단점은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인터페이스를 생성하고 구성하는 기능만을 포함하므로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고급 네트워크 기능이나 보안 기능은 추가 플러그인이 필요하다는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Calico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장점은 보안 네트워크를 사용해 네트워크 트래픽을 제어할 수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BGP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라우팅을 사용해 높은 대규모 클러스터에서도 좋은 성능을 유지할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단점으로는 설정 및 관리가 복잡해진다는 단점을 가집니다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47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C933-F782-4D00-82D9-14B050DA31E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03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C933-F782-4D00-82D9-14B050DA31E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81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C933-F782-4D00-82D9-14B050DA31E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38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 네이티브 스토리지에 대해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C933-F782-4D00-82D9-14B050DA31E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61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클라우드 네이티브 스토리지를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 클라우드 네이티브에 대해 간략히 설명해 드리고 넘어가려고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현재 기업들은 고객의 요구를 신속하게 업데이트 할 수 있는 애플리케이션을 만들고 싶어합니다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따라서 빠르게 자주 변경할 수 있도록 클라우드를 통해 애플리케이션을 배포 및 관리하게 되었고</a:t>
            </a:r>
            <a:r>
              <a:rPr lang="en-US" altLang="ko-KR" dirty="0"/>
              <a:t>,</a:t>
            </a:r>
            <a:r>
              <a:rPr lang="ko-KR" altLang="en-US" dirty="0"/>
              <a:t> 이때 사용되는 개념이 클라우드 네이티브라고 생각하시면 됩니다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9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첫번째로 설명드릴 내용은 클라우드 네이티브 스토리지</a:t>
            </a:r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CNS </a:t>
            </a:r>
            <a:r>
              <a:rPr lang="ko-KR" altLang="en-US" dirty="0"/>
              <a:t>라고 불리는 솔루션 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클라우드 네이티브 스토리지 란</a:t>
            </a:r>
            <a:r>
              <a:rPr lang="en-US" altLang="ko-KR" dirty="0"/>
              <a:t>, “</a:t>
            </a:r>
            <a:r>
              <a:rPr lang="ko-KR" altLang="en-US" dirty="0"/>
              <a:t>컨테이너 환경에서 스토리지 관리를 자동화하고</a:t>
            </a:r>
            <a:r>
              <a:rPr lang="en-US" altLang="ko-KR" dirty="0"/>
              <a:t>, </a:t>
            </a:r>
            <a:r>
              <a:rPr lang="ko-KR" altLang="en-US" dirty="0"/>
              <a:t>데이터의 안전성과 가용성을 보장하며</a:t>
            </a:r>
            <a:r>
              <a:rPr lang="en-US" altLang="ko-KR" dirty="0"/>
              <a:t>, </a:t>
            </a:r>
            <a:r>
              <a:rPr lang="ko-KR" altLang="en-US" dirty="0"/>
              <a:t>확장성과 성능을 향상시키는 솔루션</a:t>
            </a:r>
            <a:r>
              <a:rPr lang="en-US" altLang="ko-KR" dirty="0"/>
              <a:t>” </a:t>
            </a:r>
            <a:r>
              <a:rPr lang="ko-KR" altLang="en-US" dirty="0"/>
              <a:t>이라고 말씀드릴 수 있을 거 같습니다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컨테이너에서 사용하는 스토리지는 대부분 별도의 시스템을 이용해 저장하고 관리되어야 한다고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이때 데이터의 저장 작업을 수동으로 하기 힘들기 때문에 자동화 방법으로 사용하는 것이 클라우드 네이티브 스토리지입니다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뒤에서 설명드릴 </a:t>
            </a:r>
            <a:r>
              <a:rPr lang="en-US" altLang="ko-KR" dirty="0"/>
              <a:t>Rook, </a:t>
            </a:r>
            <a:r>
              <a:rPr lang="en-US" altLang="ko-KR" dirty="0" err="1"/>
              <a:t>Ceph</a:t>
            </a:r>
            <a:r>
              <a:rPr lang="en-US" altLang="ko-KR" dirty="0"/>
              <a:t>, </a:t>
            </a:r>
            <a:r>
              <a:rPr lang="en-US" altLang="ko-KR" dirty="0" err="1"/>
              <a:t>Gluster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/>
              <a:t>3</a:t>
            </a:r>
            <a:r>
              <a:rPr lang="ko-KR" altLang="en-US" dirty="0"/>
              <a:t>개의 솔루션 모두 클라우드 네이티브 스토리지</a:t>
            </a:r>
            <a:r>
              <a:rPr lang="en-US" altLang="ko-KR" dirty="0"/>
              <a:t> </a:t>
            </a:r>
            <a:r>
              <a:rPr lang="ko-KR" altLang="en-US" dirty="0"/>
              <a:t>관련 솔루션입니다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701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 스토리지의 저장 관리 방법입니다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 스토리지는 개별 서비스에 스토리지 자원 할당을 자동화 하는 방법을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자동화는 개발자가 스토리지 관리에 신경을 쓰지 않고 애플리케이션을 개발하고 운영할 수 있도록 자동화 하는 것을 말합니다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따라서 </a:t>
            </a:r>
            <a:r>
              <a:rPr lang="en-US" altLang="ko-KR" dirty="0"/>
              <a:t>CNS</a:t>
            </a:r>
            <a:r>
              <a:rPr lang="ko-KR" altLang="en-US" dirty="0"/>
              <a:t>가 개별 서비스의 스토리지 자원 할당을 보고있다가 자원의 변동이 일어나면 그만큼의 자원을 자동으로 애플리케이션에 할당해주게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예를 들어 로컬에서는 스토리지를 사용하다 보면 공간이 부족한 경우 직접 사용자가 스토리지를 늘려야 하는 번거로움과 예측 불가능하다는 단점이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 문제를 클라우드 네이티브 스토리지를 이용하면 해결할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클라우드 스토리지는 자원할당의 자동화를 통해 자원이 필요한 만큼 자동으로 스토리지를 늘였다 줄였다 할 수 있어 </a:t>
            </a:r>
            <a:r>
              <a:rPr lang="ko-KR" altLang="en-US" dirty="0" err="1"/>
              <a:t>예측불가능한</a:t>
            </a:r>
            <a:r>
              <a:rPr lang="ko-KR" altLang="en-US" dirty="0"/>
              <a:t> 스토리지 에러를 걱정하지 않아도 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그렇다면 여기서 의문이 생길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로컬 스토리지를 할당하는 것처럼 크게 스토리지를 사용하면 되지</a:t>
            </a:r>
            <a:r>
              <a:rPr lang="en-US" altLang="ko-KR" dirty="0"/>
              <a:t>, </a:t>
            </a:r>
            <a:r>
              <a:rPr lang="ko-KR" altLang="en-US" dirty="0"/>
              <a:t>왜 굳이 자원할당의 자동화 기능을 사용해야 할까</a:t>
            </a:r>
            <a:r>
              <a:rPr lang="en-US" altLang="ko-KR" dirty="0"/>
              <a:t>?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위의 의문을 해결하기 위해서는 먼저 자원관리를 왜 해줘야 하는지에 대한 이유를 알면 이해할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클라우드라는 공간은 사용하는 용량과 시간에 따라 비용이 발생한다고 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따라서 클라우드 이용 시 자원 관리에 따라 비용을 절약할 수도</a:t>
            </a:r>
            <a:r>
              <a:rPr lang="en-US" altLang="ko-KR" dirty="0"/>
              <a:t>, </a:t>
            </a:r>
            <a:r>
              <a:rPr lang="ko-KR" altLang="en-US" dirty="0"/>
              <a:t>더 지불할 수도 있어 비용측면의 문제가 발생해 기업에게 있어 중요한 점으로 여겨지게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이런 비용문제로 인해 기업에게는 클라우드 네이티브 스토리지의 자동화가 중요하고 필요하다는 것을 알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992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다음으로는 클라우드 네이티브 스토리지의 주요 속성 입니다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가용성부터 인스턴스화 및 배포 까지 총 </a:t>
            </a:r>
            <a:r>
              <a:rPr lang="en-US" altLang="ko-KR" dirty="0"/>
              <a:t>8</a:t>
            </a:r>
            <a:r>
              <a:rPr lang="ko-KR" altLang="en-US" dirty="0"/>
              <a:t>가지의 속성이 존재합니다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속성이라고 생각하기 보다는 클라우드 스토리지의 자동화를 사용하는 이유라고 이해하시면 편할 것 같습니다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8</a:t>
            </a:r>
            <a:r>
              <a:rPr lang="ko-KR" altLang="en-US" dirty="0"/>
              <a:t>개의 사용이유 중 중요한 </a:t>
            </a:r>
            <a:r>
              <a:rPr lang="en-US" altLang="ko-KR" dirty="0"/>
              <a:t>3</a:t>
            </a:r>
            <a:r>
              <a:rPr lang="ko-KR" altLang="en-US" dirty="0"/>
              <a:t>가지 가용성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성능</a:t>
            </a:r>
            <a:r>
              <a:rPr lang="en-US" altLang="ko-KR" dirty="0"/>
              <a:t> </a:t>
            </a:r>
            <a:r>
              <a:rPr lang="ko-KR" altLang="en-US" dirty="0"/>
              <a:t>에 대해서 말씀드리고 넘어가려고 합니다</a:t>
            </a:r>
            <a:r>
              <a:rPr lang="en-US" altLang="ko-KR" dirty="0"/>
              <a:t>.</a:t>
            </a:r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54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가용성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가용성은 시스템 또는 서비스가 사용 가능하고 작동중인 상태를 유지하는 능력을 의미합니다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시스템의 장애 시에도 데이터의 손실을 방지하고 비즈니스의 연속성을 유지할 수 있어 가용성은 클라우드 스토리지의 중요한 속성 중 하나입니다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두번째로는 확장성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변화하는 요구사항에 따라 스토리지가 자동으로 증가 또는 감소해 처리량과 용량을 관리하는 능력이 확장성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앞장의 </a:t>
            </a:r>
            <a:r>
              <a:rPr lang="en-US" altLang="ko-KR" dirty="0"/>
              <a:t>“</a:t>
            </a:r>
            <a:r>
              <a:rPr lang="ko-KR" altLang="en-US" dirty="0"/>
              <a:t>저장 관리 방법＂ 에서 설명 드렸던 것과 같은 이유에서 확장성은 비용측면과 관련이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좋은 확장성을 가진 애플리케이션은 사용자에 따라 많이 사용할 때는 손쉽게 저장공간을 확장하고</a:t>
            </a:r>
            <a:r>
              <a:rPr lang="en-US" altLang="ko-KR" dirty="0"/>
              <a:t>, </a:t>
            </a:r>
            <a:r>
              <a:rPr lang="ko-KR" altLang="en-US" dirty="0"/>
              <a:t>사용하지 않는 저장공간은 축소하여 비용을 절약할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이로써 비용측면에서만 봐도 자원할당의 자동화는 클라우드 스토리지의 강력한 장점이 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세번째로는 성능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좋은 시스템은 처리량과 응답 시간 등의 측면에서 얼마나 빠르고 효율적으로 작동하는 지를 측정하여 평가할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 현재의 애플리케이션은 빠른 데이터 </a:t>
            </a:r>
            <a:r>
              <a:rPr lang="ko-KR" altLang="en-US" dirty="0" err="1"/>
              <a:t>엑세스와</a:t>
            </a:r>
            <a:r>
              <a:rPr lang="ko-KR" altLang="en-US" dirty="0"/>
              <a:t> 처리를 필요로 하므로 성능은 애플리케이션의 중요한 부분 중 하나라고 할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클라우드 스토리지는 빠른 데이터 </a:t>
            </a:r>
            <a:r>
              <a:rPr lang="ko-KR" altLang="en-US" dirty="0" err="1"/>
              <a:t>엑세스와</a:t>
            </a:r>
            <a:r>
              <a:rPr lang="ko-KR" altLang="en-US" dirty="0"/>
              <a:t> 처리를 가능하게 하여 좋은 성능의 애플리케이션을 사용자에게 제공할 수 있다고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dirty="0"/>
              <a:t>예시로 하나의 디스크와 여러 개의 디스크에서의 데이터 </a:t>
            </a:r>
            <a:r>
              <a:rPr lang="ko-KR" altLang="en-US" b="0" dirty="0" err="1"/>
              <a:t>엑세스</a:t>
            </a:r>
            <a:r>
              <a:rPr lang="ko-KR" altLang="en-US" b="0" dirty="0"/>
              <a:t> 속도 차이를 들 수 있습니다</a:t>
            </a:r>
            <a:r>
              <a:rPr lang="en-US" altLang="ko-KR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dirty="0"/>
              <a:t>클라우드 스토리지는 데이터를 분산해 여러 스토리지를 만들어 사용할 수 있습니다</a:t>
            </a:r>
            <a:r>
              <a:rPr lang="en-US" altLang="ko-KR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dirty="0"/>
              <a:t>하나의 스토리지를 할당해 데이터를 찾는 경우보다 여러 개의 디스크를 이용해 동시에 해당데이터를 </a:t>
            </a:r>
            <a:r>
              <a:rPr lang="ko-KR" altLang="en-US" b="0" dirty="0" err="1"/>
              <a:t>찾는것이</a:t>
            </a:r>
            <a:r>
              <a:rPr lang="ko-KR" altLang="en-US" b="0" dirty="0"/>
              <a:t> 더 빠르게 데이터를 </a:t>
            </a:r>
            <a:r>
              <a:rPr lang="ko-KR" altLang="en-US" b="0" dirty="0" err="1"/>
              <a:t>엑세스</a:t>
            </a:r>
            <a:r>
              <a:rPr lang="ko-KR" altLang="en-US" b="0" dirty="0"/>
              <a:t> 할 수 있는 방법입니다</a:t>
            </a:r>
            <a:r>
              <a:rPr lang="en-US" altLang="ko-KR" b="0" dirty="0"/>
              <a:t>.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이러한 특징들을 가지고 있어 클라우드 네이티브 스토리지를 이용하는 기업들이 현재 늘어나고 있다고 합니다</a:t>
            </a:r>
            <a:r>
              <a:rPr lang="en-US" altLang="ko-KR" dirty="0"/>
              <a:t>. </a:t>
            </a:r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088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중요 속성 </a:t>
            </a:r>
            <a:r>
              <a:rPr lang="en-US" altLang="ko-KR" dirty="0"/>
              <a:t>3</a:t>
            </a:r>
            <a:r>
              <a:rPr lang="ko-KR" altLang="en-US" dirty="0"/>
              <a:t>가지를 설명했으므로 다음 속성들에 대한 설명은 넘어가겠습니다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 </a:t>
            </a:r>
            <a:r>
              <a:rPr lang="ko-KR" altLang="en-US" dirty="0"/>
              <a:t>넘기기</a:t>
            </a:r>
            <a:r>
              <a:rPr lang="en-US" altLang="ko-KR" dirty="0"/>
              <a:t> ) ---</a:t>
            </a:r>
            <a:r>
              <a:rPr lang="en-US" altLang="ko-KR" dirty="0">
                <a:sym typeface="Wingdings" panose="05000000000000000000" pitchFamily="2" charset="2"/>
              </a:rPr>
              <a:t>&gt;&gt;&gt;&gt;&gt;&gt;&gt;&gt;&gt;&gt;&gt;&gt;&gt;&gt;&gt;&gt;&gt;&gt;&gt;&gt;&gt;&gt;&gt;&gt;&gt;&gt;&gt;&gt;&gt;&gt;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+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일관성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변경이나 작업의 수행에 따라 일관성 있는 결과가 유지되는 것을 의미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내구성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손실되지 않고 안전하게 보존되며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장애나 비정상 상황에서도 데이터의 무결성을 유지할 수 있는 능력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인스턴스화 및 배포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스토리지 자원을 생성하고 구성하여 애플리케이션에 필요한 환경을 구축하고 배포하는 과정을 의미</a:t>
            </a:r>
            <a:endParaRPr lang="en-US" altLang="ko-KR" dirty="0"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48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0457" y="4369480"/>
            <a:ext cx="3731078" cy="1655762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2016-03-10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8E1E-D766-4A28-8987-40829A27361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" y="1686749"/>
            <a:ext cx="9142486" cy="1258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21040"/>
            <a:ext cx="7772400" cy="564387"/>
          </a:xfrm>
        </p:spPr>
        <p:txBody>
          <a:bodyPr anchor="ctr" anchorCtr="0"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0800" y="5967953"/>
            <a:ext cx="2743200" cy="8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4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9142476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 marL="685800" indent="-228600">
              <a:buFont typeface="Segoe UI" panose="020B0502040204020203" pitchFamily="34" charset="0"/>
              <a:buChar char="‒"/>
              <a:defRPr sz="1400"/>
            </a:lvl2pPr>
            <a:lvl3pPr>
              <a:defRPr sz="14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04" y="6412697"/>
            <a:ext cx="2057400" cy="365125"/>
          </a:xfrm>
        </p:spPr>
        <p:txBody>
          <a:bodyPr/>
          <a:lstStyle/>
          <a:p>
            <a:r>
              <a:rPr lang="en-US" altLang="ko-KR"/>
              <a:t>2016-03-10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85990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9E978E1E-D766-4A28-8987-40829A27361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" y="0"/>
            <a:ext cx="9142486" cy="1258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3287"/>
            <a:ext cx="7886700" cy="67015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68" y="6559284"/>
            <a:ext cx="639782" cy="2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7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2016-03-10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8538" y="6492875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9E978E1E-D766-4A28-8987-40829A27361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" y="1686749"/>
            <a:ext cx="9142486" cy="1258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45129"/>
            <a:ext cx="7886700" cy="668112"/>
          </a:xfrm>
        </p:spPr>
        <p:txBody>
          <a:bodyPr anchor="ctr" anchorCtr="0">
            <a:normAutofit/>
          </a:bodyPr>
          <a:lstStyle>
            <a:lvl1pPr algn="ctr">
              <a:defRPr lang="en-US" sz="32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6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2016-03-10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8E1E-D766-4A28-8987-40829A2736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771627" y="4917549"/>
            <a:ext cx="3249908" cy="1159401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>
                <a:solidFill>
                  <a:prstClr val="black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Segoe UI" panose="020B0502040204020203" pitchFamily="34" charset="0"/>
              </a:rPr>
              <a:t>저작권 </a:t>
            </a:r>
            <a:r>
              <a:rPr lang="en-US" altLang="ko-KR" sz="1400" dirty="0">
                <a:solidFill>
                  <a:prstClr val="black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Segoe UI" panose="020B0502040204020203" pitchFamily="34" charset="0"/>
              </a:rPr>
              <a:t>© Metabuild, R&amp;D Center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2023.08.30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ESB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팀 </a:t>
            </a:r>
            <a:r>
              <a:rPr lang="ko-KR" altLang="en-US" sz="1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한지안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프로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교통관제플랫폼팀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안원영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프로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921040"/>
            <a:ext cx="9144000" cy="564387"/>
          </a:xfrm>
        </p:spPr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Runtime</a:t>
            </a:r>
            <a:endParaRPr lang="ko-KR" altLang="en-US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456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96;p54">
            <a:extLst>
              <a:ext uri="{FF2B5EF4-FFF2-40B4-BE49-F238E27FC236}">
                <a16:creationId xmlns:a16="http://schemas.microsoft.com/office/drawing/2014/main" id="{52A880B1-78E8-4BBB-8B75-93476B8B386D}"/>
              </a:ext>
            </a:extLst>
          </p:cNvPr>
          <p:cNvSpPr txBox="1"/>
          <p:nvPr/>
        </p:nvSpPr>
        <p:spPr>
          <a:xfrm>
            <a:off x="622907" y="4321948"/>
            <a:ext cx="7735355" cy="65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클라우드 애플리케이션의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ko-KR" alt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리소스를 관리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ko-KR" dirty="0"/>
              <a:t>1</a:t>
            </a:r>
            <a:r>
              <a:rPr lang="en-US" altLang="ko-KR" dirty="0"/>
              <a:t>. Cloud Native Storage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Container </a:t>
              </a:r>
              <a:r>
                <a:rPr lang="en-US" sz="1800" b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Ochestrator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18D182-EC37-4D22-AD24-3C0F996A20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4" y="2194943"/>
            <a:ext cx="1620000" cy="16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7A4753-B942-46D2-9DDC-93F3EEBDA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94" y="4899756"/>
            <a:ext cx="1620000" cy="16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16B0C2-9251-45B1-AA8C-93D5F8E955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82" y="2709000"/>
            <a:ext cx="723220" cy="7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3A06B28-9BA4-4CE9-A1F9-79B442AB00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18" y="2709000"/>
            <a:ext cx="748940" cy="72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0546F7-11FB-4721-AE38-A8547F272E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82" y="5370873"/>
            <a:ext cx="578820" cy="72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C5175B-B8EB-4BD5-8781-A7345FE9E6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926" y="5329139"/>
            <a:ext cx="720000" cy="7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A27FD5D-98BF-46A1-9FE9-E89F0E9986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88" y="5358495"/>
            <a:ext cx="720000" cy="72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61E4E82-8266-4691-9295-F5EFFF3639F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926" y="2709000"/>
            <a:ext cx="657220" cy="720000"/>
          </a:xfrm>
          <a:prstGeom prst="rect">
            <a:avLst/>
          </a:prstGeom>
        </p:spPr>
      </p:pic>
      <p:grpSp>
        <p:nvGrpSpPr>
          <p:cNvPr id="17" name="Google Shape;172;p20">
            <a:extLst>
              <a:ext uri="{FF2B5EF4-FFF2-40B4-BE49-F238E27FC236}">
                <a16:creationId xmlns:a16="http://schemas.microsoft.com/office/drawing/2014/main" id="{2DEB82B9-C96D-47A3-A5FA-942FE3CEAD54}"/>
              </a:ext>
            </a:extLst>
          </p:cNvPr>
          <p:cNvGrpSpPr/>
          <p:nvPr/>
        </p:nvGrpSpPr>
        <p:grpSpPr>
          <a:xfrm>
            <a:off x="622907" y="3915815"/>
            <a:ext cx="6400626" cy="408176"/>
            <a:chOff x="329515" y="1260390"/>
            <a:chExt cx="6400626" cy="408176"/>
          </a:xfrm>
        </p:grpSpPr>
        <p:sp>
          <p:nvSpPr>
            <p:cNvPr id="18" name="Google Shape;173;p20">
              <a:extLst>
                <a:ext uri="{FF2B5EF4-FFF2-40B4-BE49-F238E27FC236}">
                  <a16:creationId xmlns:a16="http://schemas.microsoft.com/office/drawing/2014/main" id="{CA653015-E137-4E64-AEE6-A4DA82622D48}"/>
                </a:ext>
              </a:extLst>
            </p:cNvPr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Storage </a:t>
              </a:r>
              <a:r>
                <a:rPr lang="en-US" sz="1800" b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Ochestrator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4;p20">
              <a:extLst>
                <a:ext uri="{FF2B5EF4-FFF2-40B4-BE49-F238E27FC236}">
                  <a16:creationId xmlns:a16="http://schemas.microsoft.com/office/drawing/2014/main" id="{A4E324E2-D0BC-4009-8EAF-824FFA928CB6}"/>
                </a:ext>
              </a:extLst>
            </p:cNvPr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22" name="Google Shape;596;p54">
            <a:extLst>
              <a:ext uri="{FF2B5EF4-FFF2-40B4-BE49-F238E27FC236}">
                <a16:creationId xmlns:a16="http://schemas.microsoft.com/office/drawing/2014/main" id="{9AEC1CAC-DBCE-4136-9CBA-C1B8F80F70C0}"/>
              </a:ext>
            </a:extLst>
          </p:cNvPr>
          <p:cNvSpPr txBox="1"/>
          <p:nvPr/>
        </p:nvSpPr>
        <p:spPr>
          <a:xfrm>
            <a:off x="622908" y="1745785"/>
            <a:ext cx="7735355" cy="65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클라우드 애플리케이션을 컨테이너화 시켜 </a:t>
            </a:r>
            <a:r>
              <a:rPr lang="ko-KR" alt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배포 및 관리 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90CFB04-3DB5-4900-9FD4-C13569B9AFB4}"/>
              </a:ext>
            </a:extLst>
          </p:cNvPr>
          <p:cNvSpPr/>
          <p:nvPr/>
        </p:nvSpPr>
        <p:spPr>
          <a:xfrm>
            <a:off x="4313093" y="2371214"/>
            <a:ext cx="4592782" cy="139557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A7ECBF-C24A-40B2-8035-8A0B6260600A}"/>
              </a:ext>
            </a:extLst>
          </p:cNvPr>
          <p:cNvSpPr/>
          <p:nvPr/>
        </p:nvSpPr>
        <p:spPr>
          <a:xfrm>
            <a:off x="2670464" y="2709000"/>
            <a:ext cx="1520525" cy="591886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246063-A7E1-45F6-80C6-3A022DC1D710}"/>
              </a:ext>
            </a:extLst>
          </p:cNvPr>
          <p:cNvSpPr/>
          <p:nvPr/>
        </p:nvSpPr>
        <p:spPr>
          <a:xfrm>
            <a:off x="4313093" y="4975757"/>
            <a:ext cx="4592782" cy="139557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0B2A1FA-B4B7-4FFD-8B46-B278AAA63BCD}"/>
              </a:ext>
            </a:extLst>
          </p:cNvPr>
          <p:cNvSpPr/>
          <p:nvPr/>
        </p:nvSpPr>
        <p:spPr>
          <a:xfrm>
            <a:off x="2670464" y="5422552"/>
            <a:ext cx="1520525" cy="591886"/>
          </a:xfrm>
          <a:prstGeom prst="rightArrow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6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ko-KR" dirty="0"/>
              <a:t>1</a:t>
            </a:r>
            <a:r>
              <a:rPr lang="en-US" altLang="ko-KR" dirty="0"/>
              <a:t>. Cloud Native Storage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관련 솔루션 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A6F5D5-9E15-4A80-90C6-F4B12DF65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7" y="3483944"/>
            <a:ext cx="115764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EE9CD0-64DD-4D3C-81A0-DFC99F30F5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8" y="2045313"/>
            <a:ext cx="1218723" cy="1218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AF4B7C-88F3-4A50-9CD2-AF5806FB3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2" y="5045990"/>
            <a:ext cx="1440000" cy="1440000"/>
          </a:xfrm>
          <a:prstGeom prst="rect">
            <a:avLst/>
          </a:prstGeom>
        </p:spPr>
      </p:pic>
      <p:sp>
        <p:nvSpPr>
          <p:cNvPr id="11" name="Google Shape;596;p54">
            <a:extLst>
              <a:ext uri="{FF2B5EF4-FFF2-40B4-BE49-F238E27FC236}">
                <a16:creationId xmlns:a16="http://schemas.microsoft.com/office/drawing/2014/main" id="{BA79169F-865F-464C-BB75-A0FA711623E0}"/>
              </a:ext>
            </a:extLst>
          </p:cNvPr>
          <p:cNvSpPr txBox="1"/>
          <p:nvPr/>
        </p:nvSpPr>
        <p:spPr>
          <a:xfrm>
            <a:off x="2304964" y="1914245"/>
            <a:ext cx="6162992" cy="127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분산 스토리지 시스템을 </a:t>
            </a:r>
            <a:r>
              <a:rPr lang="ko-KR" altLang="en-US" sz="1400" dirty="0" err="1"/>
              <a:t>쿠버네티스</a:t>
            </a:r>
            <a:r>
              <a:rPr lang="en-US" altLang="ko-KR" sz="1400" dirty="0"/>
              <a:t> </a:t>
            </a:r>
            <a:r>
              <a:rPr lang="ko-KR" altLang="en-US" sz="1400" dirty="0"/>
              <a:t>클러스터에 쉽게 배포하고 관리할 수 있도록 도와주는 프레임워크</a:t>
            </a:r>
            <a:endParaRPr lang="en-US" altLang="ko-KR" sz="1400" dirty="0"/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 err="1"/>
              <a:t>쿠버네티스와</a:t>
            </a:r>
            <a:r>
              <a:rPr lang="ko-KR" altLang="en-US" sz="1400" dirty="0"/>
              <a:t> 완전히 결합</a:t>
            </a:r>
          </a:p>
        </p:txBody>
      </p:sp>
      <p:sp>
        <p:nvSpPr>
          <p:cNvPr id="12" name="Google Shape;596;p54">
            <a:extLst>
              <a:ext uri="{FF2B5EF4-FFF2-40B4-BE49-F238E27FC236}">
                <a16:creationId xmlns:a16="http://schemas.microsoft.com/office/drawing/2014/main" id="{C996B976-8926-4F8E-A609-64D1CC3D7D09}"/>
              </a:ext>
            </a:extLst>
          </p:cNvPr>
          <p:cNvSpPr txBox="1"/>
          <p:nvPr/>
        </p:nvSpPr>
        <p:spPr>
          <a:xfrm>
            <a:off x="2264035" y="3658372"/>
            <a:ext cx="6162992" cy="130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큰 규모의 데이터를 저장하고 관리하는 플랫폼</a:t>
            </a:r>
            <a:endParaRPr lang="en-US" altLang="ko-KR" sz="1400" dirty="0"/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내구성 및 가용성</a:t>
            </a:r>
            <a:r>
              <a:rPr lang="en-US" altLang="ko-KR" sz="1400" dirty="0"/>
              <a:t>, </a:t>
            </a:r>
            <a:r>
              <a:rPr lang="ko-KR" altLang="en-US" sz="1400" dirty="0"/>
              <a:t>유연성이 좋아 가장 많이 사용</a:t>
            </a:r>
            <a:endParaRPr lang="en-US" altLang="ko-KR" sz="1400" dirty="0"/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endParaRPr lang="ko-KR" altLang="en-US" sz="1400" dirty="0"/>
          </a:p>
        </p:txBody>
      </p:sp>
      <p:sp>
        <p:nvSpPr>
          <p:cNvPr id="13" name="Google Shape;596;p54">
            <a:extLst>
              <a:ext uri="{FF2B5EF4-FFF2-40B4-BE49-F238E27FC236}">
                <a16:creationId xmlns:a16="http://schemas.microsoft.com/office/drawing/2014/main" id="{50CCF30A-BD01-4005-9BE7-46308F03BDE0}"/>
              </a:ext>
            </a:extLst>
          </p:cNvPr>
          <p:cNvSpPr txBox="1"/>
          <p:nvPr/>
        </p:nvSpPr>
        <p:spPr>
          <a:xfrm>
            <a:off x="2264035" y="5381906"/>
            <a:ext cx="6162992" cy="110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스토리지를 분산해 확장할 수 있는 오픈소스 프로젝트 </a:t>
            </a:r>
            <a:endParaRPr lang="en-US" altLang="ko-KR" sz="14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5CAB74-8D41-46B1-883D-512C9D114619}"/>
              </a:ext>
            </a:extLst>
          </p:cNvPr>
          <p:cNvCxnSpPr>
            <a:cxnSpLocks/>
          </p:cNvCxnSpPr>
          <p:nvPr/>
        </p:nvCxnSpPr>
        <p:spPr>
          <a:xfrm>
            <a:off x="360442" y="3429000"/>
            <a:ext cx="84198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549CA6-CE19-4F49-9617-4F857DE6396B}"/>
              </a:ext>
            </a:extLst>
          </p:cNvPr>
          <p:cNvCxnSpPr>
            <a:cxnSpLocks/>
          </p:cNvCxnSpPr>
          <p:nvPr/>
        </p:nvCxnSpPr>
        <p:spPr>
          <a:xfrm>
            <a:off x="362062" y="5045990"/>
            <a:ext cx="84198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6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ko-KR" dirty="0"/>
              <a:t>1</a:t>
            </a:r>
            <a:r>
              <a:rPr lang="en-US" altLang="ko-KR" dirty="0"/>
              <a:t>. Cloud Native Storage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관련 솔루션 장점 및 단점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223C1C-5367-4E1D-B592-499FDA346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175568"/>
              </p:ext>
            </p:extLst>
          </p:nvPr>
        </p:nvGraphicFramePr>
        <p:xfrm>
          <a:off x="664097" y="2656113"/>
          <a:ext cx="7643127" cy="19990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5673">
                  <a:extLst>
                    <a:ext uri="{9D8B030D-6E8A-4147-A177-3AD203B41FA5}">
                      <a16:colId xmlns:a16="http://schemas.microsoft.com/office/drawing/2014/main" val="4257904622"/>
                    </a:ext>
                  </a:extLst>
                </a:gridCol>
                <a:gridCol w="1965818">
                  <a:extLst>
                    <a:ext uri="{9D8B030D-6E8A-4147-A177-3AD203B41FA5}">
                      <a16:colId xmlns:a16="http://schemas.microsoft.com/office/drawing/2014/main" val="1420854844"/>
                    </a:ext>
                  </a:extLst>
                </a:gridCol>
                <a:gridCol w="1965818">
                  <a:extLst>
                    <a:ext uri="{9D8B030D-6E8A-4147-A177-3AD203B41FA5}">
                      <a16:colId xmlns:a16="http://schemas.microsoft.com/office/drawing/2014/main" val="2133681257"/>
                    </a:ext>
                  </a:extLst>
                </a:gridCol>
                <a:gridCol w="1965818">
                  <a:extLst>
                    <a:ext uri="{9D8B030D-6E8A-4147-A177-3AD203B41FA5}">
                      <a16:colId xmlns:a16="http://schemas.microsoft.com/office/drawing/2014/main" val="1732666545"/>
                    </a:ext>
                  </a:extLst>
                </a:gridCol>
              </a:tblGrid>
              <a:tr h="6615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Rook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 err="1"/>
                        <a:t>Ceph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 err="1"/>
                        <a:t>Gluster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808730"/>
                  </a:ext>
                </a:extLst>
              </a:tr>
              <a:tr h="681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장점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/>
                        <a:t>쿠버네티스와</a:t>
                      </a:r>
                      <a:r>
                        <a:rPr lang="ko-KR" altLang="en-US" sz="1400" dirty="0"/>
                        <a:t> 결합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스토리지 다양해 유연하게 적용가능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노드 확장 유연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985812"/>
                  </a:ext>
                </a:extLst>
              </a:tr>
              <a:tr h="655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단점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설정 관리 복잡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높은 리소스 요구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네트워크 부하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16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1845129"/>
            <a:ext cx="9144000" cy="668112"/>
          </a:xfrm>
        </p:spPr>
        <p:txBody>
          <a:bodyPr>
            <a:normAutofit/>
          </a:bodyPr>
          <a:lstStyle/>
          <a:p>
            <a:r>
              <a:rPr lang="en-US" altLang="ko-KR" dirty="0"/>
              <a:t>Cloud Native Network</a:t>
            </a:r>
            <a:endParaRPr lang="ko-KR" altLang="en-US" dirty="0"/>
          </a:p>
        </p:txBody>
      </p:sp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869A26DA-233F-4801-ABDE-19FF01FF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85990"/>
            <a:ext cx="2057400" cy="365125"/>
          </a:xfrm>
        </p:spPr>
        <p:txBody>
          <a:bodyPr/>
          <a:lstStyle/>
          <a:p>
            <a:fld id="{9E978E1E-D766-4A28-8987-40829A27361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491978-648C-4095-AE92-757F9EAE7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4" y="3429000"/>
            <a:ext cx="2607772" cy="248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8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b="1" dirty="0">
                  <a:solidFill>
                    <a:schemeClr val="dk1"/>
                  </a:solidFill>
                </a:rPr>
                <a:t>Cloud Native Network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sp>
        <p:nvSpPr>
          <p:cNvPr id="9" name="Google Shape;596;p54">
            <a:extLst>
              <a:ext uri="{FF2B5EF4-FFF2-40B4-BE49-F238E27FC236}">
                <a16:creationId xmlns:a16="http://schemas.microsoft.com/office/drawing/2014/main" id="{435AF58A-09FF-4FD8-9F42-76027D09A918}"/>
              </a:ext>
            </a:extLst>
          </p:cNvPr>
          <p:cNvSpPr txBox="1"/>
          <p:nvPr/>
        </p:nvSpPr>
        <p:spPr>
          <a:xfrm>
            <a:off x="664096" y="1937879"/>
            <a:ext cx="7960359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클라우드 환경에서 애플리케이션과 서비스 사이의 효율적인 네트워킹을 구현하는 것을 의미</a:t>
            </a:r>
            <a:endParaRPr lang="en-US" altLang="ko-KR" sz="1400" dirty="0"/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 err="1"/>
              <a:t>마이크로서비스간</a:t>
            </a:r>
            <a:r>
              <a:rPr lang="ko-KR" altLang="en-US" sz="1400" dirty="0"/>
              <a:t> 신속하고 안정적인 통신을 도움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CFEAF3-E9BE-4347-958C-CD3BEF8F5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1" y="3171891"/>
            <a:ext cx="2334831" cy="23348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A45452-FDCC-4DA2-9709-F52A6D9E1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68" y="2934475"/>
            <a:ext cx="2870927" cy="280965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0278DD5-F923-4737-B461-6DDB617F1C81}"/>
              </a:ext>
            </a:extLst>
          </p:cNvPr>
          <p:cNvSpPr/>
          <p:nvPr/>
        </p:nvSpPr>
        <p:spPr>
          <a:xfrm>
            <a:off x="3543300" y="4095118"/>
            <a:ext cx="1344295" cy="488373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003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서비스 속성 </a:t>
              </a:r>
              <a:r>
                <a:rPr lang="en-US" alt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가지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734DC-50C8-4F47-980E-66137D79D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4" y="2834105"/>
            <a:ext cx="2607772" cy="248627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6C2DF41-EC89-42A1-8586-B4E9F55FECE3}"/>
              </a:ext>
            </a:extLst>
          </p:cNvPr>
          <p:cNvSpPr/>
          <p:nvPr/>
        </p:nvSpPr>
        <p:spPr>
          <a:xfrm>
            <a:off x="1233044" y="3429000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속도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D415765-D142-44F0-9AB8-501ED39EF3CA}"/>
              </a:ext>
            </a:extLst>
          </p:cNvPr>
          <p:cNvSpPr/>
          <p:nvPr/>
        </p:nvSpPr>
        <p:spPr>
          <a:xfrm rot="10800000">
            <a:off x="2561904" y="3732227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F43102E-E707-4F86-82F9-08A91FB0B891}"/>
              </a:ext>
            </a:extLst>
          </p:cNvPr>
          <p:cNvSpPr/>
          <p:nvPr/>
        </p:nvSpPr>
        <p:spPr>
          <a:xfrm>
            <a:off x="4084123" y="1131157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확장성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6124E79-484A-492A-B4F2-72618D19116B}"/>
              </a:ext>
            </a:extLst>
          </p:cNvPr>
          <p:cNvSpPr/>
          <p:nvPr/>
        </p:nvSpPr>
        <p:spPr>
          <a:xfrm rot="16200000">
            <a:off x="4205819" y="2430968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D765E66-8F1E-452D-A403-A3879DE08CFC}"/>
              </a:ext>
            </a:extLst>
          </p:cNvPr>
          <p:cNvSpPr/>
          <p:nvPr/>
        </p:nvSpPr>
        <p:spPr>
          <a:xfrm>
            <a:off x="2567546" y="5469955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멀티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태넌시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7512272-0D51-4F9C-9E99-984272655A9E}"/>
              </a:ext>
            </a:extLst>
          </p:cNvPr>
          <p:cNvSpPr/>
          <p:nvPr/>
        </p:nvSpPr>
        <p:spPr>
          <a:xfrm rot="6961188">
            <a:off x="3056489" y="4862131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2AC928-281E-49F5-AC61-A9A141334890}"/>
              </a:ext>
            </a:extLst>
          </p:cNvPr>
          <p:cNvSpPr/>
          <p:nvPr/>
        </p:nvSpPr>
        <p:spPr>
          <a:xfrm>
            <a:off x="5846073" y="5469955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효율성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D17581A-CB5D-43DC-8799-DA1E74DF530C}"/>
              </a:ext>
            </a:extLst>
          </p:cNvPr>
          <p:cNvSpPr/>
          <p:nvPr/>
        </p:nvSpPr>
        <p:spPr>
          <a:xfrm rot="3337770">
            <a:off x="5509706" y="4858554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34361D-B801-40FF-9827-902919F39EEB}"/>
              </a:ext>
            </a:extLst>
          </p:cNvPr>
          <p:cNvSpPr/>
          <p:nvPr/>
        </p:nvSpPr>
        <p:spPr>
          <a:xfrm>
            <a:off x="6935202" y="3429000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보편성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191202B-326C-465A-BB66-79010ECF9C4E}"/>
              </a:ext>
            </a:extLst>
          </p:cNvPr>
          <p:cNvSpPr/>
          <p:nvPr/>
        </p:nvSpPr>
        <p:spPr>
          <a:xfrm>
            <a:off x="6089468" y="3732228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55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서비스 속성 </a:t>
              </a:r>
              <a:r>
                <a:rPr lang="en-US" altLang="ko-KR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lang="ko-KR" alt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가지</a:t>
              </a: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31C478-1724-48E7-9E9D-84D0DA26BA80}"/>
              </a:ext>
            </a:extLst>
          </p:cNvPr>
          <p:cNvSpPr/>
          <p:nvPr/>
        </p:nvSpPr>
        <p:spPr>
          <a:xfrm>
            <a:off x="722845" y="5391568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멀티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태넌시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D69AB-697F-48A1-9197-9C274119CC96}"/>
              </a:ext>
            </a:extLst>
          </p:cNvPr>
          <p:cNvSpPr/>
          <p:nvPr/>
        </p:nvSpPr>
        <p:spPr>
          <a:xfrm>
            <a:off x="722845" y="3720501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속도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CAA340-8881-4746-A88F-0A4A45CFF628}"/>
              </a:ext>
            </a:extLst>
          </p:cNvPr>
          <p:cNvSpPr/>
          <p:nvPr/>
        </p:nvSpPr>
        <p:spPr>
          <a:xfrm>
            <a:off x="722845" y="2039237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확장성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CD144336-01F4-4FFB-9BEB-5AEA0D464952}"/>
              </a:ext>
            </a:extLst>
          </p:cNvPr>
          <p:cNvSpPr/>
          <p:nvPr/>
        </p:nvSpPr>
        <p:spPr>
          <a:xfrm>
            <a:off x="2140091" y="5700273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9C6F48-C36E-4E94-9C97-A58C7E5B767E}"/>
              </a:ext>
            </a:extLst>
          </p:cNvPr>
          <p:cNvSpPr/>
          <p:nvPr/>
        </p:nvSpPr>
        <p:spPr>
          <a:xfrm>
            <a:off x="2140092" y="4023728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5425E39-8E6C-4749-84D5-8BBA837EEC65}"/>
              </a:ext>
            </a:extLst>
          </p:cNvPr>
          <p:cNvSpPr/>
          <p:nvPr/>
        </p:nvSpPr>
        <p:spPr>
          <a:xfrm>
            <a:off x="2140091" y="2347183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596;p54">
            <a:extLst>
              <a:ext uri="{FF2B5EF4-FFF2-40B4-BE49-F238E27FC236}">
                <a16:creationId xmlns:a16="http://schemas.microsoft.com/office/drawing/2014/main" id="{4BC27B59-8224-4A67-A7AC-643ACE8584D8}"/>
              </a:ext>
            </a:extLst>
          </p:cNvPr>
          <p:cNvSpPr txBox="1"/>
          <p:nvPr/>
        </p:nvSpPr>
        <p:spPr>
          <a:xfrm>
            <a:off x="3095668" y="2096936"/>
            <a:ext cx="511315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쉬운 네트워크 리소스 확장을 뜻함</a:t>
            </a:r>
            <a:endParaRPr lang="en-US" altLang="ko-KR" sz="1400" dirty="0"/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ym typeface="Quattrocento Sans"/>
              </a:rPr>
              <a:t>사용자 수의 증가에 대응하기 위한 중요한 속성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96;p54">
            <a:extLst>
              <a:ext uri="{FF2B5EF4-FFF2-40B4-BE49-F238E27FC236}">
                <a16:creationId xmlns:a16="http://schemas.microsoft.com/office/drawing/2014/main" id="{F3AC087A-215A-4517-95D5-0AB02FAC42F8}"/>
              </a:ext>
            </a:extLst>
          </p:cNvPr>
          <p:cNvSpPr txBox="1"/>
          <p:nvPr/>
        </p:nvSpPr>
        <p:spPr>
          <a:xfrm>
            <a:off x="3095668" y="3769773"/>
            <a:ext cx="511315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빠른 배포 및 서비스 제공 지원 </a:t>
            </a:r>
            <a:endParaRPr lang="en-US" altLang="ko-KR" sz="14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신속한 애플리케이션 접근 및 문제 해결 가능 </a:t>
            </a: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ko-KR" alt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96;p54">
            <a:extLst>
              <a:ext uri="{FF2B5EF4-FFF2-40B4-BE49-F238E27FC236}">
                <a16:creationId xmlns:a16="http://schemas.microsoft.com/office/drawing/2014/main" id="{C35FF21C-1B19-4289-BC56-C7B9CBF9C751}"/>
              </a:ext>
            </a:extLst>
          </p:cNvPr>
          <p:cNvSpPr txBox="1"/>
          <p:nvPr/>
        </p:nvSpPr>
        <p:spPr>
          <a:xfrm>
            <a:off x="3095668" y="5456462"/>
            <a:ext cx="5113150" cy="84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ym typeface="Quattrocento Sans"/>
              </a:rPr>
              <a:t>애플리케이션간 보안적 격리 환경 제공 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60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서비스 속성 </a:t>
              </a:r>
              <a:r>
                <a:rPr lang="en-US" altLang="ko-KR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lang="ko-KR" alt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가지</a:t>
              </a: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D69AB-697F-48A1-9197-9C274119CC96}"/>
              </a:ext>
            </a:extLst>
          </p:cNvPr>
          <p:cNvSpPr/>
          <p:nvPr/>
        </p:nvSpPr>
        <p:spPr>
          <a:xfrm>
            <a:off x="722845" y="3720501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보편성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CAA340-8881-4746-A88F-0A4A45CFF628}"/>
              </a:ext>
            </a:extLst>
          </p:cNvPr>
          <p:cNvSpPr/>
          <p:nvPr/>
        </p:nvSpPr>
        <p:spPr>
          <a:xfrm>
            <a:off x="722845" y="2039237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효율성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9C6F48-C36E-4E94-9C97-A58C7E5B767E}"/>
              </a:ext>
            </a:extLst>
          </p:cNvPr>
          <p:cNvSpPr/>
          <p:nvPr/>
        </p:nvSpPr>
        <p:spPr>
          <a:xfrm>
            <a:off x="2140092" y="4023728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5425E39-8E6C-4749-84D5-8BBA837EEC65}"/>
              </a:ext>
            </a:extLst>
          </p:cNvPr>
          <p:cNvSpPr/>
          <p:nvPr/>
        </p:nvSpPr>
        <p:spPr>
          <a:xfrm>
            <a:off x="2140091" y="2347183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596;p54">
            <a:extLst>
              <a:ext uri="{FF2B5EF4-FFF2-40B4-BE49-F238E27FC236}">
                <a16:creationId xmlns:a16="http://schemas.microsoft.com/office/drawing/2014/main" id="{4BC27B59-8224-4A67-A7AC-643ACE8584D8}"/>
              </a:ext>
            </a:extLst>
          </p:cNvPr>
          <p:cNvSpPr txBox="1"/>
          <p:nvPr/>
        </p:nvSpPr>
        <p:spPr>
          <a:xfrm>
            <a:off x="3095668" y="2096936"/>
            <a:ext cx="511315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리소스를 최적화하여 네트워크</a:t>
            </a:r>
            <a:r>
              <a:rPr lang="ko-KR" altLang="en-US" sz="1400" b="1" dirty="0"/>
              <a:t> </a:t>
            </a:r>
            <a:r>
              <a:rPr lang="ko-KR" altLang="en-US" sz="1400" dirty="0"/>
              <a:t>사용량을 효율적으로 관리하고 비용을 절감할 수 있다</a:t>
            </a:r>
            <a:r>
              <a:rPr lang="en-US" altLang="ko-KR" sz="1400" dirty="0"/>
              <a:t>.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96;p54">
            <a:extLst>
              <a:ext uri="{FF2B5EF4-FFF2-40B4-BE49-F238E27FC236}">
                <a16:creationId xmlns:a16="http://schemas.microsoft.com/office/drawing/2014/main" id="{F3AC087A-215A-4517-95D5-0AB02FAC42F8}"/>
              </a:ext>
            </a:extLst>
          </p:cNvPr>
          <p:cNvSpPr txBox="1"/>
          <p:nvPr/>
        </p:nvSpPr>
        <p:spPr>
          <a:xfrm>
            <a:off x="3095668" y="3769773"/>
            <a:ext cx="511315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표준화된 기술을 이용해 다양한 환경에서도 일관된 네트워크 서비스를 제공한다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1926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관련 솔루션  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49623-7F00-4453-95A9-7B199994F3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1" y="2123207"/>
            <a:ext cx="1290566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14964-847D-43AF-9AFD-0D9924759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7914"/>
            <a:ext cx="3069193" cy="1800000"/>
          </a:xfrm>
          <a:prstGeom prst="rect">
            <a:avLst/>
          </a:prstGeom>
        </p:spPr>
      </p:pic>
      <p:sp>
        <p:nvSpPr>
          <p:cNvPr id="10" name="Google Shape;596;p54">
            <a:extLst>
              <a:ext uri="{FF2B5EF4-FFF2-40B4-BE49-F238E27FC236}">
                <a16:creationId xmlns:a16="http://schemas.microsoft.com/office/drawing/2014/main" id="{72C79C54-748E-4F67-AEEA-74761254F26B}"/>
              </a:ext>
            </a:extLst>
          </p:cNvPr>
          <p:cNvSpPr txBox="1"/>
          <p:nvPr/>
        </p:nvSpPr>
        <p:spPr>
          <a:xfrm>
            <a:off x="3069193" y="2145008"/>
            <a:ext cx="5113150" cy="179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&lt; CNI ( </a:t>
            </a:r>
            <a:r>
              <a:rPr lang="en-US" altLang="ko-KR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Container Network Interface ) &gt;</a:t>
            </a: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컨테이너 </a:t>
            </a:r>
            <a:r>
              <a:rPr lang="ko-KR" altLang="en-US" sz="14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오케스트레이터에서</a:t>
            </a:r>
            <a:r>
              <a:rPr lang="ko-KR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사용되는 표준 네트워킹 플러그인 </a:t>
            </a:r>
            <a:r>
              <a:rPr lang="en-US" altLang="ko-KR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</a:t>
            </a: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다양한 플러그인 지원 </a:t>
            </a:r>
            <a:r>
              <a:rPr lang="en-US" altLang="ko-KR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ko-KR" alt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96;p54">
            <a:extLst>
              <a:ext uri="{FF2B5EF4-FFF2-40B4-BE49-F238E27FC236}">
                <a16:creationId xmlns:a16="http://schemas.microsoft.com/office/drawing/2014/main" id="{BEE239F0-0C45-48C4-8EA8-005D8E1F8B6A}"/>
              </a:ext>
            </a:extLst>
          </p:cNvPr>
          <p:cNvSpPr txBox="1"/>
          <p:nvPr/>
        </p:nvSpPr>
        <p:spPr>
          <a:xfrm>
            <a:off x="3069193" y="4515320"/>
            <a:ext cx="5113150" cy="166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altLang="ko-KR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&lt;</a:t>
            </a:r>
            <a:r>
              <a:rPr lang="ko-KR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 Calico &gt; </a:t>
            </a: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ko-KR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CNI</a:t>
            </a:r>
            <a:r>
              <a:rPr lang="ko-KR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ko-KR" altLang="en-US" sz="14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스팩을</a:t>
            </a:r>
            <a:r>
              <a:rPr lang="ko-KR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기반으로 한 네트워킹 솔루션 중 하나</a:t>
            </a:r>
            <a:r>
              <a:rPr lang="en-US" altLang="ko-KR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보안 강화에 중점을 둠 </a:t>
            </a: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ko-KR" alt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75DF2E3-2783-419E-81A0-1ECE767DED08}"/>
              </a:ext>
            </a:extLst>
          </p:cNvPr>
          <p:cNvCxnSpPr>
            <a:cxnSpLocks/>
          </p:cNvCxnSpPr>
          <p:nvPr/>
        </p:nvCxnSpPr>
        <p:spPr>
          <a:xfrm>
            <a:off x="362062" y="4233554"/>
            <a:ext cx="84198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60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CNI ( Container Network Interface ) 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F89204-E7E8-4DCF-AAE5-FDC9F158F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55" y="4160143"/>
            <a:ext cx="608160" cy="7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8E5F2B-5501-4A97-8016-B6834B3460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167" y="4168366"/>
            <a:ext cx="673940" cy="7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6C5554-63C5-4DCB-9865-AFDCB4A13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83" y="4153864"/>
            <a:ext cx="723220" cy="720000"/>
          </a:xfrm>
          <a:prstGeom prst="rect">
            <a:avLst/>
          </a:prstGeom>
        </p:spPr>
      </p:pic>
      <p:sp>
        <p:nvSpPr>
          <p:cNvPr id="11" name="Google Shape;596;p54">
            <a:extLst>
              <a:ext uri="{FF2B5EF4-FFF2-40B4-BE49-F238E27FC236}">
                <a16:creationId xmlns:a16="http://schemas.microsoft.com/office/drawing/2014/main" id="{76B43C13-E295-4D8B-B43D-DC4E651239D7}"/>
              </a:ext>
            </a:extLst>
          </p:cNvPr>
          <p:cNvSpPr txBox="1"/>
          <p:nvPr/>
        </p:nvSpPr>
        <p:spPr>
          <a:xfrm>
            <a:off x="688151" y="2031689"/>
            <a:ext cx="8011937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컨테이너 간의 네트워크를 제어할 수 있는 플러그인을 만들기 위한 표준 </a:t>
            </a:r>
            <a:endParaRPr lang="en-US" altLang="ko-KR" sz="1400" dirty="0"/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ym typeface="Quattrocento Sans"/>
              </a:rPr>
              <a:t>컨테이너 </a:t>
            </a:r>
            <a:r>
              <a:rPr lang="ko-KR" altLang="en-US" sz="1400" dirty="0" err="1">
                <a:sym typeface="Quattrocento Sans"/>
              </a:rPr>
              <a:t>오케스트레이터에서</a:t>
            </a:r>
            <a:r>
              <a:rPr lang="ko-KR" altLang="en-US" sz="1400" dirty="0">
                <a:sym typeface="Quattrocento Sans"/>
              </a:rPr>
              <a:t> 사용되는 표준 네트워크 플러그인 </a:t>
            </a:r>
            <a:r>
              <a:rPr lang="en-US" altLang="ko-KR" sz="1400" dirty="0">
                <a:sym typeface="Quattrocento Sans"/>
              </a:rPr>
              <a:t>API 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C5DF4F8-7DB3-4407-AB6A-8715D1EAEF04}"/>
              </a:ext>
            </a:extLst>
          </p:cNvPr>
          <p:cNvSpPr/>
          <p:nvPr/>
        </p:nvSpPr>
        <p:spPr>
          <a:xfrm>
            <a:off x="4321426" y="4046049"/>
            <a:ext cx="4313418" cy="964633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3FED52F-3D75-4EC4-AFC4-26A8197E83CE}"/>
              </a:ext>
            </a:extLst>
          </p:cNvPr>
          <p:cNvSpPr/>
          <p:nvPr/>
        </p:nvSpPr>
        <p:spPr>
          <a:xfrm>
            <a:off x="2361354" y="4203093"/>
            <a:ext cx="1520525" cy="591886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EF9251-5751-4D7B-ACA4-24525766C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1" y="3636841"/>
            <a:ext cx="12905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9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5" name="슬라이드 번호 개체 틀 6">
            <a:extLst>
              <a:ext uri="{FF2B5EF4-FFF2-40B4-BE49-F238E27FC236}">
                <a16:creationId xmlns:a16="http://schemas.microsoft.com/office/drawing/2014/main" id="{34DFB1B3-8B5F-4F79-949F-7E9BF0D8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85990"/>
            <a:ext cx="2057400" cy="365125"/>
          </a:xfrm>
        </p:spPr>
        <p:txBody>
          <a:bodyPr/>
          <a:lstStyle/>
          <a:p>
            <a:fld id="{9E978E1E-D766-4A28-8987-40829A27361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27226" y="1311345"/>
            <a:ext cx="7889548" cy="810313"/>
            <a:chOff x="627226" y="1370523"/>
            <a:chExt cx="7889548" cy="810313"/>
          </a:xfrm>
        </p:grpSpPr>
        <p:sp>
          <p:nvSpPr>
            <p:cNvPr id="23" name="대각선 방향의 모서리가 둥근 사각형 22"/>
            <p:cNvSpPr/>
            <p:nvPr/>
          </p:nvSpPr>
          <p:spPr>
            <a:xfrm>
              <a:off x="627226" y="1370523"/>
              <a:ext cx="824404" cy="810313"/>
            </a:xfrm>
            <a:prstGeom prst="round2DiagRect">
              <a:avLst/>
            </a:prstGeom>
            <a:solidFill>
              <a:srgbClr val="ED7D31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1</a:t>
              </a:r>
              <a:endParaRPr kumimoji="0" lang="ko-KR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1451630" y="2096429"/>
              <a:ext cx="7065144" cy="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1583534" y="1589873"/>
              <a:ext cx="2411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latinLnBrk="0"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Cloud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kumimoji="0" lang="en-US" altLang="ko-K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Nati</a:t>
              </a:r>
              <a:r>
                <a:rPr lang="en-US" altLang="ko-KR" b="1" kern="0" dirty="0" err="1">
                  <a:solidFill>
                    <a:prstClr val="black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ve</a:t>
              </a:r>
              <a:r>
                <a:rPr lang="en-US" altLang="ko-KR" b="1" kern="0" dirty="0">
                  <a:solidFill>
                    <a:prstClr val="black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Storage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27226" y="2352788"/>
            <a:ext cx="7889548" cy="810313"/>
            <a:chOff x="627226" y="2612519"/>
            <a:chExt cx="7889548" cy="810313"/>
          </a:xfrm>
        </p:grpSpPr>
        <p:sp>
          <p:nvSpPr>
            <p:cNvPr id="31" name="대각선 방향의 모서리가 둥근 사각형 30"/>
            <p:cNvSpPr/>
            <p:nvPr/>
          </p:nvSpPr>
          <p:spPr>
            <a:xfrm>
              <a:off x="627226" y="2612519"/>
              <a:ext cx="824404" cy="810313"/>
            </a:xfrm>
            <a:prstGeom prst="round2DiagRect">
              <a:avLst/>
            </a:prstGeom>
            <a:solidFill>
              <a:srgbClr val="ED7D31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kern="0" dirty="0">
                  <a:solidFill>
                    <a:prstClr val="white"/>
                  </a:solidFill>
                  <a:latin typeface="+mn-ea"/>
                </a:rPr>
                <a:t>2</a:t>
              </a:r>
              <a:endParaRPr kumimoji="0" lang="ko-KR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1451630" y="3338425"/>
              <a:ext cx="7065144" cy="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sp>
          <p:nvSpPr>
            <p:cNvPr id="37" name="TextBox 36"/>
            <p:cNvSpPr txBox="1"/>
            <p:nvPr/>
          </p:nvSpPr>
          <p:spPr>
            <a:xfrm>
              <a:off x="1583534" y="2831869"/>
              <a:ext cx="2526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latinLnBrk="0">
                <a:defRPr/>
              </a:pPr>
              <a:r>
                <a:rPr lang="en-US" altLang="ko-KR" b="1" kern="0" dirty="0">
                  <a:solidFill>
                    <a:prstClr val="black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Cloud Native Network</a:t>
              </a:r>
              <a:endParaRPr lang="ko-KR" altLang="en-US" b="1" kern="0" dirty="0">
                <a:solidFill>
                  <a:prstClr val="black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27226" y="3394231"/>
            <a:ext cx="7889548" cy="810313"/>
            <a:chOff x="627226" y="3854515"/>
            <a:chExt cx="7889548" cy="810313"/>
          </a:xfrm>
        </p:grpSpPr>
        <p:sp>
          <p:nvSpPr>
            <p:cNvPr id="39" name="대각선 방향의 모서리가 둥근 사각형 38"/>
            <p:cNvSpPr/>
            <p:nvPr/>
          </p:nvSpPr>
          <p:spPr>
            <a:xfrm>
              <a:off x="627226" y="3854515"/>
              <a:ext cx="824404" cy="810313"/>
            </a:xfrm>
            <a:prstGeom prst="round2DiagRect">
              <a:avLst/>
            </a:prstGeom>
            <a:solidFill>
              <a:srgbClr val="ED7D31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kern="0" noProof="0" dirty="0">
                  <a:solidFill>
                    <a:prstClr val="white"/>
                  </a:solidFill>
                  <a:latin typeface="+mn-ea"/>
                </a:rPr>
                <a:t>3</a:t>
              </a:r>
              <a:endParaRPr kumimoji="0" lang="ko-KR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451630" y="4580421"/>
              <a:ext cx="7065144" cy="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</p:grpSp>
      <p:grpSp>
        <p:nvGrpSpPr>
          <p:cNvPr id="5" name="그룹 4"/>
          <p:cNvGrpSpPr/>
          <p:nvPr/>
        </p:nvGrpSpPr>
        <p:grpSpPr>
          <a:xfrm>
            <a:off x="627226" y="4435674"/>
            <a:ext cx="7889548" cy="810313"/>
            <a:chOff x="627226" y="5096510"/>
            <a:chExt cx="7889548" cy="810313"/>
          </a:xfrm>
        </p:grpSpPr>
        <p:sp>
          <p:nvSpPr>
            <p:cNvPr id="17" name="대각선 방향의 모서리가 둥근 사각형 16"/>
            <p:cNvSpPr/>
            <p:nvPr/>
          </p:nvSpPr>
          <p:spPr>
            <a:xfrm>
              <a:off x="627226" y="5096510"/>
              <a:ext cx="824404" cy="810313"/>
            </a:xfrm>
            <a:prstGeom prst="round2DiagRect">
              <a:avLst/>
            </a:prstGeom>
            <a:solidFill>
              <a:srgbClr val="ED7D31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kern="0" noProof="0" dirty="0">
                  <a:solidFill>
                    <a:prstClr val="white"/>
                  </a:solidFill>
                  <a:latin typeface="+mn-ea"/>
                </a:rPr>
                <a:t>4</a:t>
              </a:r>
              <a:endParaRPr kumimoji="0" lang="ko-KR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1451630" y="5822416"/>
              <a:ext cx="7065144" cy="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1583534" y="531586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솔루션 활용 가이드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827508F-7441-45BF-9B51-FA0C88E2F77A}"/>
              </a:ext>
            </a:extLst>
          </p:cNvPr>
          <p:cNvSpPr txBox="1"/>
          <p:nvPr/>
        </p:nvSpPr>
        <p:spPr>
          <a:xfrm>
            <a:off x="1583534" y="3608343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ko-KR" b="1" kern="0" dirty="0">
                <a:solidFill>
                  <a:prstClr val="black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Container Runtime </a:t>
            </a:r>
            <a:endParaRPr lang="ko-KR" altLang="en-US" b="1" kern="0" dirty="0">
              <a:solidFill>
                <a:prstClr val="black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268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CNI </a:t>
              </a: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주요 기능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1E8D6B-2A36-416B-BE50-B58957319A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9" y="3171340"/>
            <a:ext cx="1620000" cy="16200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4452DCA-6550-45EF-85DA-3DA3312D647A}"/>
              </a:ext>
            </a:extLst>
          </p:cNvPr>
          <p:cNvSpPr/>
          <p:nvPr/>
        </p:nvSpPr>
        <p:spPr>
          <a:xfrm>
            <a:off x="3254390" y="1567137"/>
            <a:ext cx="939800" cy="939800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Add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F194D4F-533B-4D8D-9A22-CB70E38290CD}"/>
              </a:ext>
            </a:extLst>
          </p:cNvPr>
          <p:cNvSpPr/>
          <p:nvPr/>
        </p:nvSpPr>
        <p:spPr>
          <a:xfrm>
            <a:off x="2446301" y="3707945"/>
            <a:ext cx="563507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2ED999-5BFE-4237-9647-E7E13F701FD2}"/>
              </a:ext>
            </a:extLst>
          </p:cNvPr>
          <p:cNvSpPr/>
          <p:nvPr/>
        </p:nvSpPr>
        <p:spPr>
          <a:xfrm>
            <a:off x="3254390" y="2798491"/>
            <a:ext cx="939800" cy="939800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Del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44D90CB-72A0-4ABD-8860-A2FA859DA936}"/>
              </a:ext>
            </a:extLst>
          </p:cNvPr>
          <p:cNvSpPr/>
          <p:nvPr/>
        </p:nvSpPr>
        <p:spPr>
          <a:xfrm>
            <a:off x="3296390" y="4029845"/>
            <a:ext cx="939800" cy="939800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Check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A7E15D-FD4C-4E08-A632-E2787714D06B}"/>
              </a:ext>
            </a:extLst>
          </p:cNvPr>
          <p:cNvSpPr/>
          <p:nvPr/>
        </p:nvSpPr>
        <p:spPr>
          <a:xfrm>
            <a:off x="3327999" y="5261199"/>
            <a:ext cx="939800" cy="939800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Version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Google Shape;596;p54">
            <a:extLst>
              <a:ext uri="{FF2B5EF4-FFF2-40B4-BE49-F238E27FC236}">
                <a16:creationId xmlns:a16="http://schemas.microsoft.com/office/drawing/2014/main" id="{7E0BBAEB-895D-4562-BE19-E61813F918EE}"/>
              </a:ext>
            </a:extLst>
          </p:cNvPr>
          <p:cNvSpPr txBox="1"/>
          <p:nvPr/>
        </p:nvSpPr>
        <p:spPr>
          <a:xfrm>
            <a:off x="4572000" y="1563342"/>
            <a:ext cx="3860193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ym typeface="Quattrocento Sans"/>
              </a:rPr>
              <a:t>컨테이너를 네트워크에 추가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96;p54">
            <a:extLst>
              <a:ext uri="{FF2B5EF4-FFF2-40B4-BE49-F238E27FC236}">
                <a16:creationId xmlns:a16="http://schemas.microsoft.com/office/drawing/2014/main" id="{3552F4F8-DC97-44BD-80B9-EFF070E83E12}"/>
              </a:ext>
            </a:extLst>
          </p:cNvPr>
          <p:cNvSpPr txBox="1"/>
          <p:nvPr/>
        </p:nvSpPr>
        <p:spPr>
          <a:xfrm>
            <a:off x="4572000" y="2736688"/>
            <a:ext cx="3860193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ym typeface="Quattrocento Sans"/>
              </a:rPr>
              <a:t>컨테이너를 네트워크에서 제거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96;p54">
            <a:extLst>
              <a:ext uri="{FF2B5EF4-FFF2-40B4-BE49-F238E27FC236}">
                <a16:creationId xmlns:a16="http://schemas.microsoft.com/office/drawing/2014/main" id="{0259DDC5-6A81-4794-964A-F130F66335A4}"/>
              </a:ext>
            </a:extLst>
          </p:cNvPr>
          <p:cNvSpPr txBox="1"/>
          <p:nvPr/>
        </p:nvSpPr>
        <p:spPr>
          <a:xfrm>
            <a:off x="4572000" y="4038441"/>
            <a:ext cx="3860193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컨테이너의 네트워크 설정 확인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596;p54">
            <a:extLst>
              <a:ext uri="{FF2B5EF4-FFF2-40B4-BE49-F238E27FC236}">
                <a16:creationId xmlns:a16="http://schemas.microsoft.com/office/drawing/2014/main" id="{F9F2F999-6CEA-4AA3-8479-8416AC6640E5}"/>
              </a:ext>
            </a:extLst>
          </p:cNvPr>
          <p:cNvSpPr txBox="1"/>
          <p:nvPr/>
        </p:nvSpPr>
        <p:spPr>
          <a:xfrm>
            <a:off x="4572000" y="5338265"/>
            <a:ext cx="3860193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버전 정보 반환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426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57F425-F843-4B8A-9B26-A2E210528D47}"/>
              </a:ext>
            </a:extLst>
          </p:cNvPr>
          <p:cNvGrpSpPr/>
          <p:nvPr/>
        </p:nvGrpSpPr>
        <p:grpSpPr>
          <a:xfrm>
            <a:off x="238125" y="2949947"/>
            <a:ext cx="6012393" cy="3180484"/>
            <a:chOff x="238125" y="2949947"/>
            <a:chExt cx="6012393" cy="318048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7CC4124-0265-4824-A567-BE728970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25" y="3134613"/>
              <a:ext cx="6012393" cy="299581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2FDBD8-4AAF-4669-AC46-77E795FE6A8D}"/>
                </a:ext>
              </a:extLst>
            </p:cNvPr>
            <p:cNvSpPr txBox="1"/>
            <p:nvPr/>
          </p:nvSpPr>
          <p:spPr>
            <a:xfrm>
              <a:off x="331217" y="2949947"/>
              <a:ext cx="78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&lt;1&gt;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7A929E-1D62-4838-9CBE-99838119A6A5}"/>
                </a:ext>
              </a:extLst>
            </p:cNvPr>
            <p:cNvSpPr txBox="1"/>
            <p:nvPr/>
          </p:nvSpPr>
          <p:spPr>
            <a:xfrm>
              <a:off x="2993530" y="3432394"/>
              <a:ext cx="78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&lt;2&gt;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340599-E626-4C91-AA45-EFCA948862FA}"/>
                </a:ext>
              </a:extLst>
            </p:cNvPr>
            <p:cNvSpPr txBox="1"/>
            <p:nvPr/>
          </p:nvSpPr>
          <p:spPr>
            <a:xfrm>
              <a:off x="4948999" y="4802263"/>
              <a:ext cx="78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&lt;4&gt;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A0E9ED-989D-4D99-BB5F-6AF2F7C65EE7}"/>
                </a:ext>
              </a:extLst>
            </p:cNvPr>
            <p:cNvSpPr txBox="1"/>
            <p:nvPr/>
          </p:nvSpPr>
          <p:spPr>
            <a:xfrm>
              <a:off x="5340627" y="3439038"/>
              <a:ext cx="78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&lt;3&gt;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CNI </a:t>
              </a: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동작 순서</a:t>
              </a: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E996E26-F9EB-4DF9-B195-9A8F38A41C5A}"/>
              </a:ext>
            </a:extLst>
          </p:cNvPr>
          <p:cNvGrpSpPr/>
          <p:nvPr/>
        </p:nvGrpSpPr>
        <p:grpSpPr>
          <a:xfrm>
            <a:off x="4831773" y="1289162"/>
            <a:ext cx="4074101" cy="2327898"/>
            <a:chOff x="4831773" y="1289162"/>
            <a:chExt cx="4074101" cy="195192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576CB50-5264-4029-8B9E-64DDFAE4E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773" y="1289162"/>
              <a:ext cx="4074101" cy="171429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02F61E-8B06-49B1-99CE-2AD6624EBF3D}"/>
                </a:ext>
              </a:extLst>
            </p:cNvPr>
            <p:cNvSpPr txBox="1"/>
            <p:nvPr/>
          </p:nvSpPr>
          <p:spPr>
            <a:xfrm>
              <a:off x="5984817" y="3034633"/>
              <a:ext cx="1995055" cy="206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&lt;Network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Config </a:t>
              </a:r>
              <a:r>
                <a:rPr lang="ko-KR" altLang="en-US" sz="1000" b="1" dirty="0"/>
                <a:t>파일</a:t>
              </a:r>
              <a:r>
                <a:rPr lang="en-US" altLang="ko-KR" sz="1000" b="1" dirty="0"/>
                <a:t>&gt;</a:t>
              </a:r>
              <a:endParaRPr lang="ko-KR" altLang="en-US" sz="1000" b="1" dirty="0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44173843-A53C-46C4-8A40-35E9666911F5}"/>
              </a:ext>
            </a:extLst>
          </p:cNvPr>
          <p:cNvSpPr/>
          <p:nvPr/>
        </p:nvSpPr>
        <p:spPr>
          <a:xfrm>
            <a:off x="4708342" y="1153391"/>
            <a:ext cx="4333874" cy="22756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4C1F2E1-91FD-44C4-9D53-7778311CC16C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5984817" y="3429000"/>
            <a:ext cx="890462" cy="5296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134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Project Calico</a:t>
              </a:r>
              <a:endParaRPr lang="ko-KR" alt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1C1B1-B794-4B68-A892-1030E67EBF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09" y="3601257"/>
            <a:ext cx="3739182" cy="2192931"/>
          </a:xfrm>
          <a:prstGeom prst="rect">
            <a:avLst/>
          </a:prstGeom>
        </p:spPr>
      </p:pic>
      <p:sp>
        <p:nvSpPr>
          <p:cNvPr id="8" name="Google Shape;596;p54">
            <a:extLst>
              <a:ext uri="{FF2B5EF4-FFF2-40B4-BE49-F238E27FC236}">
                <a16:creationId xmlns:a16="http://schemas.microsoft.com/office/drawing/2014/main" id="{BCB07620-2CD1-4D28-9C7B-556680603258}"/>
              </a:ext>
            </a:extLst>
          </p:cNvPr>
          <p:cNvSpPr txBox="1"/>
          <p:nvPr/>
        </p:nvSpPr>
        <p:spPr>
          <a:xfrm>
            <a:off x="581718" y="1824630"/>
            <a:ext cx="8146645" cy="108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CNI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활용한 솔루션으로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컨테이너 간의 통신을 보완하고 관리하는 오픈소스 네트워크 솔루션</a:t>
            </a:r>
            <a:endParaRPr lang="en-US" altLang="ko-KR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컨테이너 자동화 관리도구와 함께 사용하는 것을 전제로 사용</a:t>
            </a:r>
            <a:endParaRPr lang="en-US" altLang="ko-KR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endParaRPr lang="en-US" altLang="ko-KR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endParaRPr lang="ko-KR" alt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38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altLang="ko-KR" dirty="0"/>
              <a:t>2. Cloud Native Network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Calico </a:t>
              </a: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사용이유</a:t>
              </a: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3C827D-D191-486E-8578-8E65137C387A}"/>
              </a:ext>
            </a:extLst>
          </p:cNvPr>
          <p:cNvGrpSpPr/>
          <p:nvPr/>
        </p:nvGrpSpPr>
        <p:grpSpPr>
          <a:xfrm>
            <a:off x="965200" y="1503280"/>
            <a:ext cx="7213600" cy="4223661"/>
            <a:chOff x="965200" y="1976310"/>
            <a:chExt cx="7213600" cy="422366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69EB501-9934-4A82-9EEC-6578FD5BA925}"/>
                </a:ext>
              </a:extLst>
            </p:cNvPr>
            <p:cNvSpPr/>
            <p:nvPr/>
          </p:nvSpPr>
          <p:spPr>
            <a:xfrm>
              <a:off x="965200" y="4565385"/>
              <a:ext cx="1190171" cy="1190171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네트워크 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정책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B9834C-E95F-41DB-8ECF-6D1A83DB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465" y="1976310"/>
              <a:ext cx="1765070" cy="1765070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A691C9A-C756-4269-8C76-9EBA72B860EF}"/>
                </a:ext>
              </a:extLst>
            </p:cNvPr>
            <p:cNvSpPr/>
            <p:nvPr/>
          </p:nvSpPr>
          <p:spPr>
            <a:xfrm>
              <a:off x="6988629" y="4565384"/>
              <a:ext cx="1190171" cy="1190171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클라우드 네이티브 지원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FCF2039-286F-4F6C-AD09-A50B177BC57F}"/>
                </a:ext>
              </a:extLst>
            </p:cNvPr>
            <p:cNvSpPr/>
            <p:nvPr/>
          </p:nvSpPr>
          <p:spPr>
            <a:xfrm>
              <a:off x="3976914" y="5009800"/>
              <a:ext cx="1190171" cy="1190171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고성능 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및 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확장성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321157BF-27D8-4DA0-AEA0-888AC16872E1}"/>
                </a:ext>
              </a:extLst>
            </p:cNvPr>
            <p:cNvSpPr/>
            <p:nvPr/>
          </p:nvSpPr>
          <p:spPr>
            <a:xfrm rot="8656315">
              <a:off x="2105523" y="3946913"/>
              <a:ext cx="1453786" cy="3693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208A4DBF-88F3-4BF1-9B85-1F4D6B08FA9A}"/>
                </a:ext>
              </a:extLst>
            </p:cNvPr>
            <p:cNvSpPr/>
            <p:nvPr/>
          </p:nvSpPr>
          <p:spPr>
            <a:xfrm rot="5400000">
              <a:off x="4073705" y="4185274"/>
              <a:ext cx="996587" cy="3693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768D378E-BB46-4DDE-8F4F-DB9A2746F0BF}"/>
                </a:ext>
              </a:extLst>
            </p:cNvPr>
            <p:cNvSpPr/>
            <p:nvPr/>
          </p:nvSpPr>
          <p:spPr>
            <a:xfrm rot="2096167">
              <a:off x="5429284" y="3920819"/>
              <a:ext cx="1453786" cy="3693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Google Shape;596;p54">
            <a:extLst>
              <a:ext uri="{FF2B5EF4-FFF2-40B4-BE49-F238E27FC236}">
                <a16:creationId xmlns:a16="http://schemas.microsoft.com/office/drawing/2014/main" id="{34FDCE5C-F8B9-4E20-9A3A-BF675DA7DD6B}"/>
              </a:ext>
            </a:extLst>
          </p:cNvPr>
          <p:cNvSpPr txBox="1"/>
          <p:nvPr/>
        </p:nvSpPr>
        <p:spPr>
          <a:xfrm>
            <a:off x="383604" y="5240390"/>
            <a:ext cx="2866235" cy="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Quattrocento Sans"/>
              </a:rPr>
              <a:t>네트워크 설정 관리 도구 제공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96;p54">
            <a:extLst>
              <a:ext uri="{FF2B5EF4-FFF2-40B4-BE49-F238E27FC236}">
                <a16:creationId xmlns:a16="http://schemas.microsoft.com/office/drawing/2014/main" id="{ACB918BE-4355-4D4C-B80B-E08F4F2C896C}"/>
              </a:ext>
            </a:extLst>
          </p:cNvPr>
          <p:cNvSpPr txBox="1"/>
          <p:nvPr/>
        </p:nvSpPr>
        <p:spPr>
          <a:xfrm>
            <a:off x="3406147" y="5648566"/>
            <a:ext cx="2331701" cy="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BGP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라우터 프로토콜 사용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596;p54">
            <a:extLst>
              <a:ext uri="{FF2B5EF4-FFF2-40B4-BE49-F238E27FC236}">
                <a16:creationId xmlns:a16="http://schemas.microsoft.com/office/drawing/2014/main" id="{3F739373-A918-484E-B6BB-F48BBB27ABA9}"/>
              </a:ext>
            </a:extLst>
          </p:cNvPr>
          <p:cNvSpPr txBox="1"/>
          <p:nvPr/>
        </p:nvSpPr>
        <p:spPr>
          <a:xfrm>
            <a:off x="6738813" y="5240390"/>
            <a:ext cx="2167062" cy="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ko-KR" alt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쿠버네티스와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통합 용이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272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altLang="ko-KR" dirty="0"/>
              <a:t>2. Cloud Native Network</a:t>
            </a:r>
            <a:r>
              <a:rPr lang="ko-KR" altLang="en-US" dirty="0"/>
              <a:t> 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CNI </a:t>
              </a: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및 </a:t>
              </a:r>
              <a:r>
                <a:rPr lang="en-US" alt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Calico </a:t>
              </a: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장점 및 단점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223C1C-5367-4E1D-B592-499FDA346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88469"/>
              </p:ext>
            </p:extLst>
          </p:nvPr>
        </p:nvGraphicFramePr>
        <p:xfrm>
          <a:off x="890848" y="2293085"/>
          <a:ext cx="7362303" cy="32657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63779">
                  <a:extLst>
                    <a:ext uri="{9D8B030D-6E8A-4147-A177-3AD203B41FA5}">
                      <a16:colId xmlns:a16="http://schemas.microsoft.com/office/drawing/2014/main" val="4257904622"/>
                    </a:ext>
                  </a:extLst>
                </a:gridCol>
                <a:gridCol w="2549262">
                  <a:extLst>
                    <a:ext uri="{9D8B030D-6E8A-4147-A177-3AD203B41FA5}">
                      <a16:colId xmlns:a16="http://schemas.microsoft.com/office/drawing/2014/main" val="1420854844"/>
                    </a:ext>
                  </a:extLst>
                </a:gridCol>
                <a:gridCol w="2549262">
                  <a:extLst>
                    <a:ext uri="{9D8B030D-6E8A-4147-A177-3AD203B41FA5}">
                      <a16:colId xmlns:a16="http://schemas.microsoft.com/office/drawing/2014/main" val="2133681257"/>
                    </a:ext>
                  </a:extLst>
                </a:gridCol>
              </a:tblGrid>
              <a:tr h="123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CNI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Calico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808730"/>
                  </a:ext>
                </a:extLst>
              </a:tr>
              <a:tr h="1036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/>
                        <a:t>장점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dirty="0"/>
                        <a:t>여러 네트워크 환경 구축 가능 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보안 네트워크 사용 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및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BGP </a:t>
                      </a:r>
                      <a:r>
                        <a:rPr lang="ko-KR" altLang="en-US" sz="1400" dirty="0"/>
                        <a:t>기반 라우팅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985812"/>
                  </a:ext>
                </a:extLst>
              </a:tr>
              <a:tr h="996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/>
                        <a:t>단점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기본 기능에 제한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설정 관리 복잡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16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4447C7-585A-411E-A743-053306B0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9250"/>
            <a:ext cx="7886700" cy="512579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클라우드 네이티브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애플리케이션을 빠르게 자주 변경할 수 있도록 클라우드를 통해 애플리케이션을 구축 및 배포 관리하는 것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컨테이너 워크로드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컨테이너로 </a:t>
            </a:r>
            <a:r>
              <a:rPr lang="ko-KR" altLang="en-US" dirty="0" err="1"/>
              <a:t>패키징된</a:t>
            </a:r>
            <a:r>
              <a:rPr lang="ko-KR" altLang="en-US" dirty="0"/>
              <a:t> 개별 애플리케이션 또는 개별 서비스를 의미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여러 컨테이너로 구성된 시스템의 일부분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스토리지 </a:t>
            </a:r>
            <a:r>
              <a:rPr lang="ko-KR" altLang="en-US" dirty="0" err="1"/>
              <a:t>프로비저닝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컨테이너 워크로드에 필요한 스토리지 자원을 할당하고 구성하는 과정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컨테이너는 자체적으로 데이터를 가지지 않으며</a:t>
            </a:r>
            <a:r>
              <a:rPr lang="en-US" altLang="ko-KR" dirty="0"/>
              <a:t>, </a:t>
            </a:r>
            <a:r>
              <a:rPr lang="ko-KR" altLang="en-US" dirty="0"/>
              <a:t>필요한 데이터를 스토리지 시스템에서 가져와 사용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 </a:t>
            </a:r>
            <a:r>
              <a:rPr lang="en-US" altLang="ko-KR" dirty="0"/>
              <a:t>- </a:t>
            </a:r>
            <a:r>
              <a:rPr lang="ko-KR" altLang="en-US" dirty="0"/>
              <a:t>이를 위해 컨테이너 워크로드의 스토리지 요구 사항을 자동으로 감지하고 이에 맞춰 스토리지 자원을 </a:t>
            </a:r>
            <a:r>
              <a:rPr lang="ko-KR" altLang="en-US" dirty="0" err="1"/>
              <a:t>프로비저닝하는</a:t>
            </a:r>
            <a:r>
              <a:rPr lang="ko-KR" altLang="en-US" dirty="0"/>
              <a:t> 과정이 필요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4. </a:t>
            </a:r>
            <a:r>
              <a:rPr lang="ko-KR" altLang="en-US" dirty="0"/>
              <a:t>분산 파일 시스템 </a:t>
            </a:r>
            <a:r>
              <a:rPr lang="en-US" altLang="ko-KR" dirty="0"/>
              <a:t>( DFS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- </a:t>
            </a:r>
            <a:r>
              <a:rPr lang="ko-KR" altLang="en-US" dirty="0"/>
              <a:t>네트워크로 연결된 여러 서버 중 하나의 공유된 스토리지에서 </a:t>
            </a:r>
            <a:r>
              <a:rPr lang="en-US" altLang="ko-KR" dirty="0"/>
              <a:t>PDF, Word 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비디오 파일</a:t>
            </a:r>
            <a:r>
              <a:rPr lang="en-US" altLang="ko-KR" dirty="0"/>
              <a:t>, </a:t>
            </a:r>
            <a:r>
              <a:rPr lang="ko-KR" altLang="en-US" dirty="0"/>
              <a:t>오디오 파일 등의 데이터 파일에 사용자 또는 애플리케이션이 액세스하도록 지원하는 데이터 저장 및 관리 체계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5. Brick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- </a:t>
            </a:r>
            <a:r>
              <a:rPr lang="ko-KR" altLang="en-US" dirty="0"/>
              <a:t>각 노드의 스토리지 단위로 데이터의 실제 저장소를 나타낸다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ko-KR" altLang="en-US" dirty="0" err="1"/>
              <a:t>브릭은</a:t>
            </a:r>
            <a:r>
              <a:rPr lang="ko-KR" altLang="en-US" dirty="0"/>
              <a:t> 볼륨의 일부이며</a:t>
            </a:r>
            <a:r>
              <a:rPr lang="en-US" altLang="ko-KR" dirty="0"/>
              <a:t>, </a:t>
            </a:r>
            <a:r>
              <a:rPr lang="ko-KR" altLang="en-US" dirty="0"/>
              <a:t>데이터의 일부를 저장하고 관리한다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- </a:t>
            </a:r>
            <a:r>
              <a:rPr lang="ko-KR" altLang="en-US" dirty="0"/>
              <a:t>따라서 파일들이 </a:t>
            </a:r>
            <a:r>
              <a:rPr lang="en-US" altLang="ko-KR" dirty="0"/>
              <a:t>Brick</a:t>
            </a:r>
            <a:r>
              <a:rPr lang="ko-KR" altLang="en-US" dirty="0"/>
              <a:t>에 저장된다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- </a:t>
            </a:r>
            <a:r>
              <a:rPr lang="ko-KR" altLang="en-US" dirty="0"/>
              <a:t>폴더와 유사한 개념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F03C44-6267-47E1-90CE-C6F31CED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8E1E-D766-4A28-8987-40829A273613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6BDB31A-7283-4867-AFD4-972C871A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용어정리</a:t>
            </a:r>
          </a:p>
        </p:txBody>
      </p:sp>
    </p:spTree>
    <p:extLst>
      <p:ext uri="{BB962C8B-B14F-4D97-AF65-F5344CB8AC3E}">
        <p14:creationId xmlns:p14="http://schemas.microsoft.com/office/powerpoint/2010/main" val="1585340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4447C7-585A-411E-A743-053306B0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9250"/>
            <a:ext cx="7886700" cy="512579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6. Volume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- </a:t>
            </a:r>
            <a:r>
              <a:rPr lang="ko-KR" altLang="en-US" dirty="0"/>
              <a:t>하나 이상의 </a:t>
            </a:r>
            <a:r>
              <a:rPr lang="ko-KR" altLang="en-US" dirty="0" err="1"/>
              <a:t>브릭을</a:t>
            </a:r>
            <a:r>
              <a:rPr lang="ko-KR" altLang="en-US" dirty="0"/>
              <a:t> 조합한 저장소 공간을 뜻한다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즉</a:t>
            </a:r>
            <a:r>
              <a:rPr lang="en-US" altLang="ko-KR" dirty="0"/>
              <a:t>, `/</a:t>
            </a:r>
            <a:r>
              <a:rPr lang="en-US" altLang="ko-KR" dirty="0" err="1"/>
              <a:t>mnt</a:t>
            </a:r>
            <a:r>
              <a:rPr lang="en-US" altLang="ko-KR" dirty="0"/>
              <a:t>/</a:t>
            </a:r>
            <a:r>
              <a:rPr lang="en-US" altLang="ko-KR" dirty="0" err="1"/>
              <a:t>gluster_volume</a:t>
            </a:r>
            <a:r>
              <a:rPr lang="en-US" altLang="ko-KR" dirty="0"/>
              <a:t>`</a:t>
            </a:r>
            <a:r>
              <a:rPr lang="ko-KR" altLang="en-US" dirty="0"/>
              <a:t>라는 볼륨을 생성했을 </a:t>
            </a:r>
            <a:r>
              <a:rPr lang="ko-KR" altLang="en-US" dirty="0" err="1"/>
              <a:t>떄</a:t>
            </a:r>
            <a:r>
              <a:rPr lang="en-US" altLang="ko-KR" dirty="0"/>
              <a:t>, </a:t>
            </a:r>
            <a:r>
              <a:rPr lang="ko-KR" altLang="en-US" dirty="0"/>
              <a:t>해당 볼륨 안에는 </a:t>
            </a:r>
            <a:r>
              <a:rPr lang="en-US" altLang="ko-KR" dirty="0"/>
              <a:t>/data/brick1, /data/brick2, /data/brick3 </a:t>
            </a:r>
            <a:r>
              <a:rPr lang="ko-KR" altLang="en-US" dirty="0"/>
              <a:t>라는 </a:t>
            </a:r>
            <a:r>
              <a:rPr lang="ko-KR" altLang="en-US" dirty="0" err="1"/>
              <a:t>브릭으로</a:t>
            </a:r>
            <a:r>
              <a:rPr lang="ko-KR" altLang="en-US" dirty="0"/>
              <a:t> </a:t>
            </a:r>
            <a:r>
              <a:rPr lang="ko-KR" altLang="en-US" dirty="0" err="1"/>
              <a:t>구성되어있을</a:t>
            </a:r>
            <a:r>
              <a:rPr lang="ko-KR" altLang="en-US" dirty="0"/>
              <a:t> 것이다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사용자는 이 볼륨을 통해 여러 </a:t>
            </a:r>
            <a:r>
              <a:rPr lang="ko-KR" altLang="en-US" dirty="0" err="1"/>
              <a:t>브릭의</a:t>
            </a:r>
            <a:r>
              <a:rPr lang="ko-KR" altLang="en-US" dirty="0"/>
              <a:t> 데이터에 </a:t>
            </a:r>
            <a:r>
              <a:rPr lang="ko-KR" altLang="en-US" dirty="0" err="1"/>
              <a:t>엑세스</a:t>
            </a:r>
            <a:r>
              <a:rPr lang="ko-KR" altLang="en-US" dirty="0"/>
              <a:t> 할 수 있다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7. </a:t>
            </a:r>
            <a:r>
              <a:rPr lang="ko-KR" altLang="en-US" dirty="0"/>
              <a:t>오케스트레이션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여러 개의 독립적인 작업이 필요한 복잡한 프로세스를 자동화하고 관리하는 과정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8. </a:t>
            </a:r>
            <a:r>
              <a:rPr lang="ko-KR" altLang="en-US" dirty="0" err="1"/>
              <a:t>오케스트레이터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오케스트레이션을 실제로 수행하는 도구나 시스템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9. </a:t>
            </a:r>
            <a:r>
              <a:rPr lang="ko-KR" altLang="en-US" dirty="0"/>
              <a:t>클러스터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클러스터는 비슷한 형태나 목적을 가진 여러 개체나 자원을 하나로 묶어서 통합적으로 관리하거나 제어하는 것을 의미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필요에 따라 자동으로 확장하거나 축소할 수도 있고</a:t>
            </a:r>
            <a:r>
              <a:rPr lang="en-US" altLang="ko-KR" dirty="0"/>
              <a:t>, </a:t>
            </a:r>
            <a:r>
              <a:rPr lang="ko-KR" altLang="en-US" dirty="0"/>
              <a:t>노드의 장애가 발생하더라도 전체 시스템의 가용성과 신뢰성을 유지할 수 있게 한다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10. Kubernetes </a:t>
            </a:r>
            <a:r>
              <a:rPr lang="ko-KR" altLang="en-US" dirty="0"/>
              <a:t>클러스터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 err="1"/>
              <a:t>컨테이너화된</a:t>
            </a:r>
            <a:r>
              <a:rPr lang="ko-KR" altLang="en-US" dirty="0"/>
              <a:t> 애플리케이션을 관리하고 배포하기 위한 컨테이너 오케스트레이션 플랫폼인 </a:t>
            </a:r>
            <a:r>
              <a:rPr lang="en-US" altLang="ko-KR" dirty="0"/>
              <a:t>Kubernetes</a:t>
            </a:r>
            <a:r>
              <a:rPr lang="ko-KR" altLang="en-US" dirty="0"/>
              <a:t>의 실행 환경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여러 컴퓨터 노드</a:t>
            </a:r>
            <a:r>
              <a:rPr lang="en-US" altLang="ko-KR" dirty="0"/>
              <a:t>(</a:t>
            </a:r>
            <a:r>
              <a:rPr lang="ko-KR" altLang="en-US" dirty="0"/>
              <a:t>호스트</a:t>
            </a:r>
            <a:r>
              <a:rPr lang="en-US" altLang="ko-KR" dirty="0"/>
              <a:t>)</a:t>
            </a:r>
            <a:r>
              <a:rPr lang="ko-KR" altLang="en-US" dirty="0"/>
              <a:t>로 구성되어 있으며</a:t>
            </a:r>
            <a:r>
              <a:rPr lang="en-US" altLang="ko-KR" dirty="0"/>
              <a:t>, </a:t>
            </a:r>
            <a:r>
              <a:rPr lang="ko-KR" altLang="en-US" dirty="0"/>
              <a:t>각 노드는 애플리케이션 컨테이너를 실행하고 관리하는 역할을 합니다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- Kubernetes </a:t>
            </a:r>
            <a:r>
              <a:rPr lang="ko-KR" altLang="en-US" dirty="0"/>
              <a:t>클러스터는 애플리케이션의 확장성</a:t>
            </a:r>
            <a:r>
              <a:rPr lang="en-US" altLang="ko-KR" dirty="0"/>
              <a:t>, </a:t>
            </a:r>
            <a:r>
              <a:rPr lang="ko-KR" altLang="en-US" dirty="0"/>
              <a:t>가용성 및 관리를 개선하기 위해 사용된다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F03C44-6267-47E1-90CE-C6F31CED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8E1E-D766-4A28-8987-40829A273613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6BDB31A-7283-4867-AFD4-972C871A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용어정리</a:t>
            </a:r>
          </a:p>
        </p:txBody>
      </p:sp>
    </p:spTree>
    <p:extLst>
      <p:ext uri="{BB962C8B-B14F-4D97-AF65-F5344CB8AC3E}">
        <p14:creationId xmlns:p14="http://schemas.microsoft.com/office/powerpoint/2010/main" val="3386953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4447C7-585A-411E-A743-053306B0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9250"/>
            <a:ext cx="7886700" cy="523674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11. tenant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- </a:t>
            </a:r>
            <a:r>
              <a:rPr lang="ko-KR" altLang="en-US" sz="900" dirty="0"/>
              <a:t>사용자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sz="9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12. </a:t>
            </a:r>
            <a:r>
              <a:rPr lang="ko-KR" altLang="en-US" sz="900" dirty="0"/>
              <a:t>멀티 </a:t>
            </a:r>
            <a:r>
              <a:rPr lang="ko-KR" altLang="en-US" sz="900" dirty="0" err="1"/>
              <a:t>테넌시</a:t>
            </a:r>
            <a:r>
              <a:rPr lang="ko-KR" altLang="en-US" sz="900" dirty="0"/>
              <a:t> </a:t>
            </a:r>
            <a:r>
              <a:rPr lang="en-US" altLang="ko-KR" sz="900" dirty="0"/>
              <a:t>( Multi - tenancy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- </a:t>
            </a:r>
            <a:r>
              <a:rPr lang="ko-KR" altLang="en-US" sz="900" dirty="0"/>
              <a:t>여러 </a:t>
            </a:r>
            <a:r>
              <a:rPr lang="en-US" altLang="ko-KR" sz="900" dirty="0"/>
              <a:t>tenant( </a:t>
            </a:r>
            <a:r>
              <a:rPr lang="ko-KR" altLang="en-US" sz="900" dirty="0"/>
              <a:t>사용자 </a:t>
            </a:r>
            <a:r>
              <a:rPr lang="en-US" altLang="ko-KR" sz="900" dirty="0"/>
              <a:t>) </a:t>
            </a:r>
            <a:r>
              <a:rPr lang="ko-KR" altLang="en-US" sz="900" dirty="0"/>
              <a:t>를 가진 아키텍처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00" dirty="0"/>
              <a:t>    </a:t>
            </a:r>
            <a:r>
              <a:rPr lang="en-US" altLang="ko-KR" sz="900" dirty="0"/>
              <a:t>- </a:t>
            </a:r>
            <a:r>
              <a:rPr lang="ko-KR" altLang="en-US" sz="900" dirty="0"/>
              <a:t>단일 소프트웨어 인스턴스로 서로 다른 여러 사용자 그룹에 서비스를 제공할 수 있는 소프트웨어 아키텍처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00" dirty="0"/>
              <a:t>      </a:t>
            </a:r>
            <a:r>
              <a:rPr lang="en-US" altLang="ko-KR" sz="900" dirty="0"/>
              <a:t>- </a:t>
            </a:r>
            <a:r>
              <a:rPr lang="en-US" altLang="ko-KR" sz="900" dirty="0" err="1"/>
              <a:t>Saas</a:t>
            </a:r>
            <a:r>
              <a:rPr lang="en-US" altLang="ko-KR" sz="900" dirty="0"/>
              <a:t> </a:t>
            </a:r>
            <a:r>
              <a:rPr lang="ko-KR" altLang="en-US" sz="900" dirty="0"/>
              <a:t>제품이 </a:t>
            </a:r>
            <a:r>
              <a:rPr lang="ko-KR" altLang="en-US" sz="900" dirty="0" err="1"/>
              <a:t>멀티테넌트</a:t>
            </a:r>
            <a:r>
              <a:rPr lang="ko-KR" altLang="en-US" sz="900" dirty="0"/>
              <a:t> 아키텍처의 예이다</a:t>
            </a:r>
            <a:r>
              <a:rPr lang="en-US" altLang="ko-KR" sz="9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  - </a:t>
            </a:r>
            <a:r>
              <a:rPr lang="ko-KR" altLang="en-US" sz="900" dirty="0"/>
              <a:t>인터넷에서 여러 사람이 동시에 같은 작업을 공유해서 사용하는 소프트웨어  이다</a:t>
            </a:r>
            <a:r>
              <a:rPr lang="en-US" altLang="ko-KR" sz="9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  - </a:t>
            </a:r>
            <a:r>
              <a:rPr lang="ko-KR" altLang="en-US" sz="900" dirty="0"/>
              <a:t>중요한점은 각 사용자가 독립적으로 이용할 수 있어야 한다는 점이다</a:t>
            </a:r>
            <a:r>
              <a:rPr lang="en-US" altLang="ko-KR" sz="9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9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13. BGP (Border Gateway Protocol)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- </a:t>
            </a:r>
            <a:r>
              <a:rPr lang="ko-KR" altLang="en-US" sz="900" dirty="0"/>
              <a:t>인터넷에서 사용되는 라우팅 프로토콜 중 하나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00" dirty="0"/>
              <a:t>    </a:t>
            </a:r>
            <a:r>
              <a:rPr lang="en-US" altLang="ko-KR" sz="900" dirty="0"/>
              <a:t>- AS </a:t>
            </a:r>
            <a:r>
              <a:rPr lang="ko-KR" altLang="en-US" sz="900" dirty="0"/>
              <a:t>끼리 서로 라우팅 경로를 주고 받으며 통신을 가능하게 하는 라우팅 프로토콜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00" dirty="0"/>
              <a:t>    </a:t>
            </a:r>
            <a:r>
              <a:rPr lang="en-US" altLang="ko-KR" sz="900" dirty="0"/>
              <a:t>- </a:t>
            </a:r>
            <a:r>
              <a:rPr lang="ko-KR" altLang="en-US" sz="900" dirty="0"/>
              <a:t>다양한 네트워크 간에 경로 정보를 교환하고 최적의 경로를 결정하여 데이터가 정확하게 전달되도록 돕는 역할을 한다</a:t>
            </a:r>
            <a:r>
              <a:rPr lang="en-US" altLang="ko-KR" sz="9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9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14. Bird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- </a:t>
            </a:r>
            <a:r>
              <a:rPr lang="ko-KR" altLang="en-US" sz="900" dirty="0"/>
              <a:t>오픈소스 소프트웨어 </a:t>
            </a:r>
            <a:r>
              <a:rPr lang="en-US" altLang="ko-KR" sz="900" dirty="0"/>
              <a:t>BGP </a:t>
            </a:r>
            <a:r>
              <a:rPr lang="ko-KR" altLang="en-US" sz="900" dirty="0"/>
              <a:t>관련 컴포넌트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F03C44-6267-47E1-90CE-C6F31CED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8E1E-D766-4A28-8987-40829A27361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6BDB31A-7283-4867-AFD4-972C871A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용어정리</a:t>
            </a:r>
          </a:p>
        </p:txBody>
      </p:sp>
    </p:spTree>
    <p:extLst>
      <p:ext uri="{BB962C8B-B14F-4D97-AF65-F5344CB8AC3E}">
        <p14:creationId xmlns:p14="http://schemas.microsoft.com/office/powerpoint/2010/main" val="401566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4447C7-585A-411E-A743-053306B0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9250"/>
            <a:ext cx="7886700" cy="523674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15. Felix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- </a:t>
            </a:r>
            <a:r>
              <a:rPr lang="ko-KR" altLang="en-US" sz="900" dirty="0"/>
              <a:t>인터페이스 관리</a:t>
            </a:r>
            <a:r>
              <a:rPr lang="en-US" altLang="ko-KR" sz="900" dirty="0"/>
              <a:t>, </a:t>
            </a:r>
            <a:r>
              <a:rPr lang="ko-KR" altLang="en-US" sz="900" dirty="0"/>
              <a:t>라우팅 정보 관리</a:t>
            </a:r>
            <a:r>
              <a:rPr lang="en-US" altLang="ko-KR" sz="900" dirty="0"/>
              <a:t>, ACL </a:t>
            </a:r>
            <a:r>
              <a:rPr lang="ko-KR" altLang="en-US" sz="900" dirty="0"/>
              <a:t>관리</a:t>
            </a:r>
            <a:r>
              <a:rPr lang="en-US" altLang="ko-KR" sz="900" dirty="0"/>
              <a:t>, </a:t>
            </a:r>
            <a:r>
              <a:rPr lang="ko-KR" altLang="en-US" sz="900" dirty="0"/>
              <a:t>상태 체크 등 다양한 역할을 담당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9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16. IPAM (IP </a:t>
            </a:r>
            <a:r>
              <a:rPr lang="en-US" altLang="ko-KR" sz="900" dirty="0" err="1"/>
              <a:t>Adress</a:t>
            </a:r>
            <a:r>
              <a:rPr lang="en-US" altLang="ko-KR" sz="900" dirty="0"/>
              <a:t> Management)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-  IP </a:t>
            </a:r>
            <a:r>
              <a:rPr lang="ko-KR" altLang="en-US" sz="900" dirty="0"/>
              <a:t>주소 및 도메인 네임 관리</a:t>
            </a:r>
            <a:r>
              <a:rPr lang="en-US" altLang="ko-KR" sz="900" dirty="0"/>
              <a:t>, </a:t>
            </a:r>
            <a:r>
              <a:rPr lang="ko-KR" altLang="en-US" sz="900" dirty="0"/>
              <a:t>네트워크 관리 등을 관리하기 위해 컴퓨터 소프트웨어에서 구현된 방법이다</a:t>
            </a:r>
            <a:r>
              <a:rPr lang="en-US" altLang="ko-KR" sz="9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9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17. </a:t>
            </a:r>
            <a:r>
              <a:rPr lang="ko-KR" altLang="en-US" sz="900" dirty="0"/>
              <a:t>네트워크 리소스란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00" dirty="0"/>
              <a:t>    </a:t>
            </a:r>
            <a:r>
              <a:rPr lang="en-US" altLang="ko-KR" sz="900" dirty="0"/>
              <a:t>- </a:t>
            </a:r>
            <a:r>
              <a:rPr lang="ko-KR" altLang="en-US" sz="900" dirty="0"/>
              <a:t>네트워크의 기능을 구성하고 제어하는 데 사용되는 요소 및 자원을 의미한다</a:t>
            </a:r>
            <a:r>
              <a:rPr lang="en-US" altLang="ko-KR" sz="9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- IP</a:t>
            </a:r>
            <a:r>
              <a:rPr lang="ko-KR" altLang="en-US" sz="900" dirty="0"/>
              <a:t>주소</a:t>
            </a:r>
            <a:r>
              <a:rPr lang="en-US" altLang="ko-KR" sz="900" dirty="0"/>
              <a:t>, </a:t>
            </a:r>
            <a:r>
              <a:rPr lang="ko-KR" altLang="en-US" sz="900" dirty="0"/>
              <a:t>대역폭</a:t>
            </a:r>
            <a:r>
              <a:rPr lang="en-US" altLang="ko-KR" sz="900" dirty="0"/>
              <a:t>, </a:t>
            </a:r>
            <a:r>
              <a:rPr lang="ko-KR" altLang="en-US" sz="900" dirty="0" err="1"/>
              <a:t>로드벨런싱</a:t>
            </a:r>
            <a:r>
              <a:rPr lang="en-US" altLang="ko-KR" sz="900" dirty="0"/>
              <a:t>, </a:t>
            </a:r>
            <a:r>
              <a:rPr lang="ko-KR" altLang="en-US" sz="900" dirty="0"/>
              <a:t>방화벽 및 보안 그룹 등이 네트워크 리소스에 속한다</a:t>
            </a:r>
            <a:r>
              <a:rPr lang="en-US" altLang="ko-KR" sz="9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900" dirty="0"/>
              <a:t>    - </a:t>
            </a:r>
            <a:r>
              <a:rPr lang="ko-KR" altLang="en-US" sz="900" dirty="0"/>
              <a:t>필요한 시점에 자원을 추가하거나 제거함으로써 네트워크의 성능과 효율성을 유지하고 확장성을 확보할 수 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F03C44-6267-47E1-90CE-C6F31CED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8E1E-D766-4A28-8987-40829A27361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6BDB31A-7283-4867-AFD4-972C871A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용어정리</a:t>
            </a:r>
          </a:p>
        </p:txBody>
      </p:sp>
    </p:spTree>
    <p:extLst>
      <p:ext uri="{BB962C8B-B14F-4D97-AF65-F5344CB8AC3E}">
        <p14:creationId xmlns:p14="http://schemas.microsoft.com/office/powerpoint/2010/main" val="36189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1845129"/>
            <a:ext cx="9144000" cy="668112"/>
          </a:xfrm>
        </p:spPr>
        <p:txBody>
          <a:bodyPr>
            <a:normAutofit/>
          </a:bodyPr>
          <a:lstStyle/>
          <a:p>
            <a:r>
              <a:rPr lang="en-US" altLang="ko-KR" dirty="0"/>
              <a:t>Cloud Native Storage</a:t>
            </a:r>
            <a:endParaRPr lang="ko-KR" altLang="en-US" dirty="0"/>
          </a:p>
        </p:txBody>
      </p:sp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869A26DA-233F-4801-ABDE-19FF01FF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85990"/>
            <a:ext cx="2057400" cy="365125"/>
          </a:xfrm>
        </p:spPr>
        <p:txBody>
          <a:bodyPr/>
          <a:lstStyle/>
          <a:p>
            <a:fld id="{9E978E1E-D766-4A28-8987-40829A27361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BB8A34-72A1-4B69-AA27-9430B3E78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11" y="3467456"/>
            <a:ext cx="2760377" cy="23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ko-KR" dirty="0"/>
              <a:t>1</a:t>
            </a:r>
            <a:r>
              <a:rPr lang="en-US" altLang="ko-KR" dirty="0"/>
              <a:t>. Cloud Native Storage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b="1" dirty="0">
                  <a:solidFill>
                    <a:schemeClr val="dk1"/>
                  </a:solidFill>
                </a:rPr>
                <a:t>Cloud Native 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36B6AE-C700-458D-8EC9-9A4BAF43C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48" y="2930957"/>
            <a:ext cx="5570503" cy="2990002"/>
          </a:xfrm>
          <a:prstGeom prst="rect">
            <a:avLst/>
          </a:prstGeom>
        </p:spPr>
      </p:pic>
      <p:sp>
        <p:nvSpPr>
          <p:cNvPr id="12" name="Google Shape;596;p54">
            <a:extLst>
              <a:ext uri="{FF2B5EF4-FFF2-40B4-BE49-F238E27FC236}">
                <a16:creationId xmlns:a16="http://schemas.microsoft.com/office/drawing/2014/main" id="{973D44E9-3DB0-4CBD-BD1A-052B2AD41F07}"/>
              </a:ext>
            </a:extLst>
          </p:cNvPr>
          <p:cNvSpPr txBox="1"/>
          <p:nvPr/>
        </p:nvSpPr>
        <p:spPr>
          <a:xfrm>
            <a:off x="722845" y="1869464"/>
            <a:ext cx="765100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클라우드 컴퓨팅 환경에서 애플리케이션을 배포 및 관리할 때의 소프트웨어 접근 방식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90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ko-KR" dirty="0"/>
              <a:t>1</a:t>
            </a:r>
            <a:r>
              <a:rPr lang="en-US" altLang="ko-KR" dirty="0"/>
              <a:t>. Cloud Native Storage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Cloud Native Storage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B294A0-1601-4FA7-AE19-6049E30CF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83" y="2386775"/>
            <a:ext cx="2952634" cy="2952634"/>
          </a:xfrm>
          <a:prstGeom prst="rect">
            <a:avLst/>
          </a:prstGeom>
        </p:spPr>
      </p:pic>
      <p:sp>
        <p:nvSpPr>
          <p:cNvPr id="15" name="Google Shape;596;p54">
            <a:extLst>
              <a:ext uri="{FF2B5EF4-FFF2-40B4-BE49-F238E27FC236}">
                <a16:creationId xmlns:a16="http://schemas.microsoft.com/office/drawing/2014/main" id="{AC0E998D-007C-47E2-BBE4-CEB992236747}"/>
              </a:ext>
            </a:extLst>
          </p:cNvPr>
          <p:cNvSpPr txBox="1"/>
          <p:nvPr/>
        </p:nvSpPr>
        <p:spPr>
          <a:xfrm>
            <a:off x="581719" y="1904459"/>
            <a:ext cx="765100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컨테이너 환경에서 스토리지 관리를 </a:t>
            </a:r>
            <a:r>
              <a:rPr lang="ko-KR" altLang="en-US" sz="1600" b="1" dirty="0"/>
              <a:t>자동화</a:t>
            </a:r>
            <a:r>
              <a:rPr lang="ko-KR" altLang="en-US" sz="1400" dirty="0"/>
              <a:t>해 성능을 향상시키는 솔루션</a:t>
            </a:r>
            <a:endParaRPr lang="en-US" altLang="ko-KR" sz="1400" dirty="0"/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</a:t>
            </a:r>
            <a:r>
              <a:rPr lang="ko-KR" altLang="en-US" sz="1400" dirty="0"/>
              <a:t> 클라우드 환경용으로 설계된 스토리지 목적의 소프트웨어 </a:t>
            </a:r>
          </a:p>
          <a:p>
            <a:pPr lvl="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b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1448B0-BCF3-484C-A578-948824CA7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00" y="5371725"/>
            <a:ext cx="900000" cy="9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261721-F841-4C5A-9AF5-20A0EE5E18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18" y="5339409"/>
            <a:ext cx="900000" cy="9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ADA441-9670-42CC-AFDB-2D0D4E41C2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82" y="5371725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2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ko-KR" dirty="0"/>
              <a:t>1</a:t>
            </a:r>
            <a:r>
              <a:rPr lang="en-US" altLang="ko-KR" dirty="0"/>
              <a:t>. Cloud Native Storage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저장 관리 방법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sp>
        <p:nvSpPr>
          <p:cNvPr id="14" name="Google Shape;596;p54">
            <a:extLst>
              <a:ext uri="{FF2B5EF4-FFF2-40B4-BE49-F238E27FC236}">
                <a16:creationId xmlns:a16="http://schemas.microsoft.com/office/drawing/2014/main" id="{ADE76326-9869-47F8-A87D-0BFB14324530}"/>
              </a:ext>
            </a:extLst>
          </p:cNvPr>
          <p:cNvSpPr txBox="1"/>
          <p:nvPr/>
        </p:nvSpPr>
        <p:spPr>
          <a:xfrm>
            <a:off x="581719" y="1916482"/>
            <a:ext cx="765100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개별 서비스에 스토리지 자원 할당을 자동화 하는 방법으로 저장 작업을 관리</a:t>
            </a:r>
            <a:endParaRPr lang="en-US" altLang="ko-KR" sz="1400" dirty="0"/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600" b="1" dirty="0"/>
              <a:t>동적 자원 할당 및 비용 절감</a:t>
            </a:r>
            <a:r>
              <a:rPr lang="ko-KR" altLang="en-US" sz="1400" dirty="0"/>
              <a:t>의 장점을 위해 자동화가 필요하다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pPr lvl="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159003-7029-4425-8224-66FAF7897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01" y="3429000"/>
            <a:ext cx="6151397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13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ko-KR" dirty="0"/>
              <a:t>1</a:t>
            </a:r>
            <a:r>
              <a:rPr lang="en-US" altLang="ko-KR" dirty="0"/>
              <a:t>. Cloud Native Storage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주요 속성 </a:t>
              </a:r>
              <a:r>
                <a:rPr lang="en-US" alt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가지 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3EEB10-0FAB-41E8-BC19-B86566E69E9E}"/>
              </a:ext>
            </a:extLst>
          </p:cNvPr>
          <p:cNvSpPr/>
          <p:nvPr/>
        </p:nvSpPr>
        <p:spPr>
          <a:xfrm>
            <a:off x="3848206" y="3263272"/>
            <a:ext cx="1443201" cy="1246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속성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31C478-1724-48E7-9E9D-84D0DA26BA80}"/>
              </a:ext>
            </a:extLst>
          </p:cNvPr>
          <p:cNvSpPr/>
          <p:nvPr/>
        </p:nvSpPr>
        <p:spPr>
          <a:xfrm>
            <a:off x="1655553" y="3398611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확장성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A4B9AD-5478-49C8-B728-ADEEEB89CA81}"/>
              </a:ext>
            </a:extLst>
          </p:cNvPr>
          <p:cNvSpPr/>
          <p:nvPr/>
        </p:nvSpPr>
        <p:spPr>
          <a:xfrm>
            <a:off x="6602833" y="3398611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인스턴스화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및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5E0B98-1BAF-49B0-A2F1-2BEE99CB8285}"/>
              </a:ext>
            </a:extLst>
          </p:cNvPr>
          <p:cNvSpPr/>
          <p:nvPr/>
        </p:nvSpPr>
        <p:spPr>
          <a:xfrm>
            <a:off x="2872452" y="5374896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일관성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D69AB-697F-48A1-9197-9C274119CC96}"/>
              </a:ext>
            </a:extLst>
          </p:cNvPr>
          <p:cNvSpPr/>
          <p:nvPr/>
        </p:nvSpPr>
        <p:spPr>
          <a:xfrm>
            <a:off x="5291667" y="1503280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성능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D61826-8161-4B31-9A14-8F7D34AC841B}"/>
              </a:ext>
            </a:extLst>
          </p:cNvPr>
          <p:cNvSpPr/>
          <p:nvPr/>
        </p:nvSpPr>
        <p:spPr>
          <a:xfrm>
            <a:off x="5434303" y="5374896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내구성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CAA340-8881-4746-A88F-0A4A45CFF628}"/>
              </a:ext>
            </a:extLst>
          </p:cNvPr>
          <p:cNvSpPr/>
          <p:nvPr/>
        </p:nvSpPr>
        <p:spPr>
          <a:xfrm>
            <a:off x="2872452" y="1513185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가용성</a:t>
            </a: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9940A23E-8294-4C48-94F8-58A9BE0023CB}"/>
              </a:ext>
            </a:extLst>
          </p:cNvPr>
          <p:cNvSpPr/>
          <p:nvPr/>
        </p:nvSpPr>
        <p:spPr>
          <a:xfrm rot="14612939">
            <a:off x="3353061" y="2666908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CD144336-01F4-4FFB-9BEB-5AEA0D464952}"/>
              </a:ext>
            </a:extLst>
          </p:cNvPr>
          <p:cNvSpPr/>
          <p:nvPr/>
        </p:nvSpPr>
        <p:spPr>
          <a:xfrm rot="10800000">
            <a:off x="2825432" y="3701838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A7C7E281-4E86-4EEA-95F1-0042BD480A59}"/>
              </a:ext>
            </a:extLst>
          </p:cNvPr>
          <p:cNvSpPr/>
          <p:nvPr/>
        </p:nvSpPr>
        <p:spPr>
          <a:xfrm rot="18211847">
            <a:off x="5057170" y="2644554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19D5FFDA-C7AF-42D1-ADD7-C40252D83EEB}"/>
              </a:ext>
            </a:extLst>
          </p:cNvPr>
          <p:cNvSpPr/>
          <p:nvPr/>
        </p:nvSpPr>
        <p:spPr>
          <a:xfrm>
            <a:off x="5679655" y="3701838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6476621D-7623-4603-8185-5430DFB36B24}"/>
              </a:ext>
            </a:extLst>
          </p:cNvPr>
          <p:cNvSpPr/>
          <p:nvPr/>
        </p:nvSpPr>
        <p:spPr>
          <a:xfrm rot="3600000">
            <a:off x="5057169" y="4759942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FD3A13B2-6068-4BD0-89CD-8542F01336DF}"/>
              </a:ext>
            </a:extLst>
          </p:cNvPr>
          <p:cNvSpPr/>
          <p:nvPr/>
        </p:nvSpPr>
        <p:spPr>
          <a:xfrm rot="6772092">
            <a:off x="3382447" y="4760232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52C3CDD-EE0A-4C1E-B3D2-9E9682447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10" y="3216920"/>
            <a:ext cx="1685693" cy="13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1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ko-KR" dirty="0"/>
              <a:t>1</a:t>
            </a:r>
            <a:r>
              <a:rPr lang="en-US" altLang="ko-KR" dirty="0"/>
              <a:t>. Cloud Native Storage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주요 속성 </a:t>
              </a:r>
              <a:r>
                <a:rPr lang="en-US" altLang="ko-KR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가지 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31C478-1724-48E7-9E9D-84D0DA26BA80}"/>
              </a:ext>
            </a:extLst>
          </p:cNvPr>
          <p:cNvSpPr/>
          <p:nvPr/>
        </p:nvSpPr>
        <p:spPr>
          <a:xfrm>
            <a:off x="722845" y="3653641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확장성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D69AB-697F-48A1-9197-9C274119CC96}"/>
              </a:ext>
            </a:extLst>
          </p:cNvPr>
          <p:cNvSpPr/>
          <p:nvPr/>
        </p:nvSpPr>
        <p:spPr>
          <a:xfrm>
            <a:off x="722845" y="5277382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성능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CAA340-8881-4746-A88F-0A4A45CFF628}"/>
              </a:ext>
            </a:extLst>
          </p:cNvPr>
          <p:cNvSpPr/>
          <p:nvPr/>
        </p:nvSpPr>
        <p:spPr>
          <a:xfrm>
            <a:off x="722845" y="2039237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가용성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CD144336-01F4-4FFB-9BEB-5AEA0D464952}"/>
              </a:ext>
            </a:extLst>
          </p:cNvPr>
          <p:cNvSpPr/>
          <p:nvPr/>
        </p:nvSpPr>
        <p:spPr>
          <a:xfrm>
            <a:off x="2140091" y="3962346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9C6F48-C36E-4E94-9C97-A58C7E5B767E}"/>
              </a:ext>
            </a:extLst>
          </p:cNvPr>
          <p:cNvSpPr/>
          <p:nvPr/>
        </p:nvSpPr>
        <p:spPr>
          <a:xfrm>
            <a:off x="2140092" y="5580609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5425E39-8E6C-4749-84D5-8BBA837EEC65}"/>
              </a:ext>
            </a:extLst>
          </p:cNvPr>
          <p:cNvSpPr/>
          <p:nvPr/>
        </p:nvSpPr>
        <p:spPr>
          <a:xfrm>
            <a:off x="2140091" y="2347183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596;p54">
            <a:extLst>
              <a:ext uri="{FF2B5EF4-FFF2-40B4-BE49-F238E27FC236}">
                <a16:creationId xmlns:a16="http://schemas.microsoft.com/office/drawing/2014/main" id="{4BC27B59-8224-4A67-A7AC-643ACE8584D8}"/>
              </a:ext>
            </a:extLst>
          </p:cNvPr>
          <p:cNvSpPr txBox="1"/>
          <p:nvPr/>
        </p:nvSpPr>
        <p:spPr>
          <a:xfrm>
            <a:off x="3095668" y="2096936"/>
            <a:ext cx="511315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시스템 또는 서비스가 사용 가능하고 작동중인 상태를 유지하는 능력을 의미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96;p54">
            <a:extLst>
              <a:ext uri="{FF2B5EF4-FFF2-40B4-BE49-F238E27FC236}">
                <a16:creationId xmlns:a16="http://schemas.microsoft.com/office/drawing/2014/main" id="{F3AC087A-215A-4517-95D5-0AB02FAC42F8}"/>
              </a:ext>
            </a:extLst>
          </p:cNvPr>
          <p:cNvSpPr txBox="1"/>
          <p:nvPr/>
        </p:nvSpPr>
        <p:spPr>
          <a:xfrm>
            <a:off x="3044125" y="3649111"/>
            <a:ext cx="511315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시스템이 변화하는 요구사항에 따라 스토리지가 자동으로 증가 또는 감소하여 처리량과 용량을 관리하는 능력을 의미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96;p54">
            <a:extLst>
              <a:ext uri="{FF2B5EF4-FFF2-40B4-BE49-F238E27FC236}">
                <a16:creationId xmlns:a16="http://schemas.microsoft.com/office/drawing/2014/main" id="{C35FF21C-1B19-4289-BC56-C7B9CBF9C751}"/>
              </a:ext>
            </a:extLst>
          </p:cNvPr>
          <p:cNvSpPr txBox="1"/>
          <p:nvPr/>
        </p:nvSpPr>
        <p:spPr>
          <a:xfrm>
            <a:off x="3095668" y="5277382"/>
            <a:ext cx="5113150" cy="84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시스템이 처리량과 응답 시간 등의 측면에서 얼마나 빠르고 효율적으로 작동하는지에 대한 능력을 의미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059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38125" y="174340"/>
            <a:ext cx="8667750" cy="6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ko-KR" dirty="0"/>
              <a:t>1</a:t>
            </a:r>
            <a:r>
              <a:rPr lang="en-US" altLang="ko-KR" dirty="0"/>
              <a:t>. Cloud Native Storage</a:t>
            </a:r>
            <a:endParaRPr dirty="0"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581719" y="1299192"/>
            <a:ext cx="6400626" cy="408176"/>
            <a:chOff x="329515" y="1260390"/>
            <a:chExt cx="6400626" cy="408176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470641" y="1260398"/>
              <a:ext cx="625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주요 속성 </a:t>
              </a:r>
              <a:r>
                <a:rPr lang="en-US" altLang="ko-KR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ko-KR" alt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가지 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9515" y="1260390"/>
              <a:ext cx="82378" cy="40817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3543300" y="648599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r>
              <a:rPr lang="ko-KR" dirty="0"/>
              <a:t> </a:t>
            </a:r>
            <a:r>
              <a:rPr lang="en-US" altLang="ko-KR" dirty="0"/>
              <a:t>/ 56</a:t>
            </a:r>
            <a:endParaRPr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31C478-1724-48E7-9E9D-84D0DA26BA80}"/>
              </a:ext>
            </a:extLst>
          </p:cNvPr>
          <p:cNvSpPr/>
          <p:nvPr/>
        </p:nvSpPr>
        <p:spPr>
          <a:xfrm>
            <a:off x="722845" y="5391568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인스턴스화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및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배포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CD69AB-697F-48A1-9197-9C274119CC96}"/>
              </a:ext>
            </a:extLst>
          </p:cNvPr>
          <p:cNvSpPr/>
          <p:nvPr/>
        </p:nvSpPr>
        <p:spPr>
          <a:xfrm>
            <a:off x="722845" y="3720501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내구성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CAA340-8881-4746-A88F-0A4A45CFF628}"/>
              </a:ext>
            </a:extLst>
          </p:cNvPr>
          <p:cNvSpPr/>
          <p:nvPr/>
        </p:nvSpPr>
        <p:spPr>
          <a:xfrm>
            <a:off x="722845" y="2039237"/>
            <a:ext cx="975754" cy="975754"/>
          </a:xfrm>
          <a:prstGeom prst="ellipse">
            <a:avLst/>
          </a:prstGeom>
          <a:solidFill>
            <a:srgbClr val="F370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일관성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CD144336-01F4-4FFB-9BEB-5AEA0D464952}"/>
              </a:ext>
            </a:extLst>
          </p:cNvPr>
          <p:cNvSpPr/>
          <p:nvPr/>
        </p:nvSpPr>
        <p:spPr>
          <a:xfrm>
            <a:off x="2140091" y="5700273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9C6F48-C36E-4E94-9C97-A58C7E5B767E}"/>
              </a:ext>
            </a:extLst>
          </p:cNvPr>
          <p:cNvSpPr/>
          <p:nvPr/>
        </p:nvSpPr>
        <p:spPr>
          <a:xfrm>
            <a:off x="2140092" y="4023728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5425E39-8E6C-4749-84D5-8BBA837EEC65}"/>
              </a:ext>
            </a:extLst>
          </p:cNvPr>
          <p:cNvSpPr/>
          <p:nvPr/>
        </p:nvSpPr>
        <p:spPr>
          <a:xfrm>
            <a:off x="2140091" y="2347183"/>
            <a:ext cx="732359" cy="3693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596;p54">
            <a:extLst>
              <a:ext uri="{FF2B5EF4-FFF2-40B4-BE49-F238E27FC236}">
                <a16:creationId xmlns:a16="http://schemas.microsoft.com/office/drawing/2014/main" id="{4BC27B59-8224-4A67-A7AC-643ACE8584D8}"/>
              </a:ext>
            </a:extLst>
          </p:cNvPr>
          <p:cNvSpPr txBox="1"/>
          <p:nvPr/>
        </p:nvSpPr>
        <p:spPr>
          <a:xfrm>
            <a:off x="3095668" y="2096936"/>
            <a:ext cx="511315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데이터의 변경이나 작업의 수행에 따라 일관성 있는 결과가 유지되는 것을 의미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96;p54">
            <a:extLst>
              <a:ext uri="{FF2B5EF4-FFF2-40B4-BE49-F238E27FC236}">
                <a16:creationId xmlns:a16="http://schemas.microsoft.com/office/drawing/2014/main" id="{F3AC087A-215A-4517-95D5-0AB02FAC42F8}"/>
              </a:ext>
            </a:extLst>
          </p:cNvPr>
          <p:cNvSpPr txBox="1"/>
          <p:nvPr/>
        </p:nvSpPr>
        <p:spPr>
          <a:xfrm>
            <a:off x="3095668" y="3769773"/>
            <a:ext cx="5113150" cy="9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데이터가 손실되지 않고 안전하게 보존되며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 장애나 비정상 상황에서도 데이터의 무결성을 유지할 수 있는 능력을 말한다</a:t>
            </a:r>
            <a:r>
              <a:rPr lang="en-US" altLang="ko-KR" sz="1400" dirty="0"/>
              <a:t>.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96;p54">
            <a:extLst>
              <a:ext uri="{FF2B5EF4-FFF2-40B4-BE49-F238E27FC236}">
                <a16:creationId xmlns:a16="http://schemas.microsoft.com/office/drawing/2014/main" id="{C35FF21C-1B19-4289-BC56-C7B9CBF9C751}"/>
              </a:ext>
            </a:extLst>
          </p:cNvPr>
          <p:cNvSpPr txBox="1"/>
          <p:nvPr/>
        </p:nvSpPr>
        <p:spPr>
          <a:xfrm>
            <a:off x="3095668" y="5456462"/>
            <a:ext cx="5113150" cy="84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/>
              <a:t>스토리지 자원을 생성하고 구성하여 애플리케이션에 필요한 환경을 구축하고 배포하는 과정을 의미</a:t>
            </a:r>
            <a:br>
              <a:rPr lang="ko-KR" altLang="en-US" sz="1400" dirty="0">
                <a:sym typeface="Quattrocento Sans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endParaRPr sz="14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marR="0" lvl="0" indent="-1397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24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풍요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사내 기본 양식">
      <a:majorFont>
        <a:latin typeface="Segoe UI Bold"/>
        <a:ea typeface="HY견고딕"/>
        <a:cs typeface=""/>
      </a:majorFont>
      <a:minorFont>
        <a:latin typeface="Segoe U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21105</TotalTime>
  <Words>3687</Words>
  <Application>Microsoft Office PowerPoint</Application>
  <PresentationFormat>화면 슬라이드 쇼(4:3)</PresentationFormat>
  <Paragraphs>538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나눔바른고딕OTF</vt:lpstr>
      <vt:lpstr>Segoe UI Bold</vt:lpstr>
      <vt:lpstr>Wingdings</vt:lpstr>
      <vt:lpstr>Segoe UI</vt:lpstr>
      <vt:lpstr>HY견고딕</vt:lpstr>
      <vt:lpstr>Gulim</vt:lpstr>
      <vt:lpstr>Quattrocento Sans</vt:lpstr>
      <vt:lpstr>Arial</vt:lpstr>
      <vt:lpstr>맑은 고딕</vt:lpstr>
      <vt:lpstr>Office 테마</vt:lpstr>
      <vt:lpstr>Runtime</vt:lpstr>
      <vt:lpstr>목차</vt:lpstr>
      <vt:lpstr>Cloud Native Storage</vt:lpstr>
      <vt:lpstr>1. Cloud Native Storage</vt:lpstr>
      <vt:lpstr>1. Cloud Native Storage</vt:lpstr>
      <vt:lpstr>1. Cloud Native Storage</vt:lpstr>
      <vt:lpstr>1. Cloud Native Storage</vt:lpstr>
      <vt:lpstr>1. Cloud Native Storage</vt:lpstr>
      <vt:lpstr>1. Cloud Native Storage</vt:lpstr>
      <vt:lpstr>1. Cloud Native Storage</vt:lpstr>
      <vt:lpstr>1. Cloud Native Storage</vt:lpstr>
      <vt:lpstr>1. Cloud Native Storage</vt:lpstr>
      <vt:lpstr>Cloud Native Network</vt:lpstr>
      <vt:lpstr>2. Cloud Native Network</vt:lpstr>
      <vt:lpstr>2. Cloud Native Network</vt:lpstr>
      <vt:lpstr>2. Cloud Native Network</vt:lpstr>
      <vt:lpstr>2. Cloud Native Network</vt:lpstr>
      <vt:lpstr>2. Cloud Native Network</vt:lpstr>
      <vt:lpstr>2. Cloud Native Network</vt:lpstr>
      <vt:lpstr>2. Cloud Native Network</vt:lpstr>
      <vt:lpstr>2. Cloud Native Network</vt:lpstr>
      <vt:lpstr>2. Cloud Native Network</vt:lpstr>
      <vt:lpstr>2. Cloud Native Network</vt:lpstr>
      <vt:lpstr>2. Cloud Native Network </vt:lpstr>
      <vt:lpstr>용어정리</vt:lpstr>
      <vt:lpstr>용어정리</vt:lpstr>
      <vt:lpstr>용어정리</vt:lpstr>
      <vt:lpstr>용어정리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진다인</dc:creator>
  <cp:lastModifiedBy>user</cp:lastModifiedBy>
  <cp:revision>4630</cp:revision>
  <cp:lastPrinted>2023-06-20T23:33:40Z</cp:lastPrinted>
  <dcterms:created xsi:type="dcterms:W3CDTF">2016-02-26T02:25:38Z</dcterms:created>
  <dcterms:modified xsi:type="dcterms:W3CDTF">2023-08-29T12:51:41Z</dcterms:modified>
</cp:coreProperties>
</file>